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40"/>
  </p:notesMasterIdLst>
  <p:sldIdLst>
    <p:sldId id="256" r:id="rId2"/>
    <p:sldId id="258" r:id="rId3"/>
    <p:sldId id="297" r:id="rId4"/>
    <p:sldId id="257" r:id="rId5"/>
    <p:sldId id="259" r:id="rId6"/>
    <p:sldId id="288" r:id="rId7"/>
    <p:sldId id="289" r:id="rId8"/>
    <p:sldId id="262" r:id="rId9"/>
    <p:sldId id="278" r:id="rId10"/>
    <p:sldId id="263" r:id="rId11"/>
    <p:sldId id="276" r:id="rId12"/>
    <p:sldId id="285" r:id="rId13"/>
    <p:sldId id="277" r:id="rId14"/>
    <p:sldId id="299" r:id="rId15"/>
    <p:sldId id="260" r:id="rId16"/>
    <p:sldId id="295" r:id="rId17"/>
    <p:sldId id="296" r:id="rId18"/>
    <p:sldId id="269" r:id="rId19"/>
    <p:sldId id="298" r:id="rId20"/>
    <p:sldId id="292" r:id="rId21"/>
    <p:sldId id="293" r:id="rId22"/>
    <p:sldId id="272" r:id="rId23"/>
    <p:sldId id="273" r:id="rId24"/>
    <p:sldId id="279" r:id="rId25"/>
    <p:sldId id="294" r:id="rId26"/>
    <p:sldId id="282" r:id="rId27"/>
    <p:sldId id="301" r:id="rId28"/>
    <p:sldId id="283" r:id="rId29"/>
    <p:sldId id="264" r:id="rId30"/>
    <p:sldId id="265" r:id="rId31"/>
    <p:sldId id="270" r:id="rId32"/>
    <p:sldId id="280" r:id="rId33"/>
    <p:sldId id="281" r:id="rId34"/>
    <p:sldId id="286" r:id="rId35"/>
    <p:sldId id="261" r:id="rId36"/>
    <p:sldId id="290" r:id="rId37"/>
    <p:sldId id="291" r:id="rId38"/>
    <p:sldId id="300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D1D20565-F2EC-4C46-B319-AEA0D88EC416}">
          <p14:sldIdLst>
            <p14:sldId id="256"/>
          </p14:sldIdLst>
        </p14:section>
        <p14:section name="Introduction" id="{61B9AF23-F7B8-45BB-A938-B5B292885937}">
          <p14:sldIdLst>
            <p14:sldId id="258"/>
            <p14:sldId id="297"/>
            <p14:sldId id="257"/>
            <p14:sldId id="259"/>
          </p14:sldIdLst>
        </p14:section>
        <p14:section name="Models" id="{EB14F176-4B36-4A4B-86C3-AACD0E33C6D2}">
          <p14:sldIdLst>
            <p14:sldId id="288"/>
            <p14:sldId id="289"/>
            <p14:sldId id="262"/>
            <p14:sldId id="278"/>
            <p14:sldId id="263"/>
          </p14:sldIdLst>
        </p14:section>
        <p14:section name="Discretization Algorithms" id="{A2C231AF-95A4-4543-B589-DEC6485EBE0C}">
          <p14:sldIdLst>
            <p14:sldId id="276"/>
            <p14:sldId id="285"/>
          </p14:sldIdLst>
        </p14:section>
        <p14:section name="Reduced Order Methods" id="{4A0D641E-0DC3-4859-9C97-85763E02B47A}">
          <p14:sldIdLst>
            <p14:sldId id="277"/>
            <p14:sldId id="299"/>
          </p14:sldIdLst>
        </p14:section>
        <p14:section name="Software" id="{7C6BF84C-2B9F-43C4-81E2-A754DE17693A}">
          <p14:sldIdLst>
            <p14:sldId id="260"/>
          </p14:sldIdLst>
        </p14:section>
        <p14:section name="Validation" id="{076D1D80-12B8-400F-AE0C-B06D483E95EC}">
          <p14:sldIdLst>
            <p14:sldId id="295"/>
            <p14:sldId id="296"/>
            <p14:sldId id="269"/>
            <p14:sldId id="298"/>
          </p14:sldIdLst>
        </p14:section>
        <p14:section name="Results" id="{00CFCA36-8684-4982-B746-2BF431F112D9}">
          <p14:sldIdLst>
            <p14:sldId id="292"/>
            <p14:sldId id="293"/>
            <p14:sldId id="272"/>
            <p14:sldId id="273"/>
            <p14:sldId id="279"/>
            <p14:sldId id="294"/>
          </p14:sldIdLst>
        </p14:section>
        <p14:section name="Summary" id="{754D7027-EC09-4A08-9610-9F339254E726}">
          <p14:sldIdLst>
            <p14:sldId id="282"/>
            <p14:sldId id="301"/>
            <p14:sldId id="283"/>
          </p14:sldIdLst>
        </p14:section>
        <p14:section name="Extra Slides" id="{B8084D9E-888C-4317-A2D6-B610AFE7000A}">
          <p14:sldIdLst>
            <p14:sldId id="264"/>
            <p14:sldId id="265"/>
            <p14:sldId id="270"/>
            <p14:sldId id="280"/>
            <p14:sldId id="281"/>
          </p14:sldIdLst>
        </p14:section>
        <p14:section name="Old" id="{75C996AE-5732-422C-B44B-DDCF75B3BD42}">
          <p14:sldIdLst>
            <p14:sldId id="286"/>
            <p14:sldId id="261"/>
            <p14:sldId id="290"/>
            <p14:sldId id="291"/>
            <p14:sldId id="30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99CCFF"/>
    <a:srgbClr val="FFBFA3"/>
    <a:srgbClr val="FFCCCC"/>
    <a:srgbClr val="69D200"/>
    <a:srgbClr val="99FF33"/>
    <a:srgbClr val="2D96FF"/>
    <a:srgbClr val="FF7D43"/>
    <a:srgbClr val="FFCCFF"/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927" autoAdjust="0"/>
  </p:normalViewPr>
  <p:slideViewPr>
    <p:cSldViewPr snapToGrid="0">
      <p:cViewPr varScale="1">
        <p:scale>
          <a:sx n="98" d="100"/>
          <a:sy n="98" d="100"/>
        </p:scale>
        <p:origin x="954" y="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1912CD-C5C5-41E0-A252-5814D2C651A2}" type="datetimeFigureOut">
              <a:rPr lang="en-US" smtClean="0"/>
              <a:t>7/15/2020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8599EF-C75B-4080-9D2F-319FD12695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918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(00:00 – 00:30)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Name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 smtClean="0"/>
              <a:t>Title: </a:t>
            </a:r>
            <a:r>
              <a:rPr lang="en-US" dirty="0" err="1" smtClean="0"/>
              <a:t>Caracterización</a:t>
            </a:r>
            <a:r>
              <a:rPr lang="en-US" baseline="0" dirty="0" smtClean="0"/>
              <a:t> Acustica de </a:t>
            </a:r>
            <a:r>
              <a:rPr lang="en-US" baseline="0" dirty="0" err="1" smtClean="0"/>
              <a:t>materiales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absorbentes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utilizando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descomposicion</a:t>
            </a:r>
            <a:r>
              <a:rPr lang="en-US" baseline="0" dirty="0" smtClean="0"/>
              <a:t> modal </a:t>
            </a:r>
            <a:r>
              <a:rPr lang="en-US" baseline="0" dirty="0" err="1" smtClean="0"/>
              <a:t>dinamica</a:t>
            </a:r>
            <a:r>
              <a:rPr lang="en-US" baseline="0" dirty="0" smtClean="0"/>
              <a:t> (DMD)</a:t>
            </a: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 smtClean="0"/>
              <a:t>http://www.tlhiv.org/ltxpreview/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246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(04:30 – 05:00)</a:t>
            </a:r>
          </a:p>
          <a:p>
            <a:pPr marL="0" indent="0">
              <a:buFont typeface="+mj-lt"/>
              <a:buNone/>
            </a:pPr>
            <a:r>
              <a:rPr lang="en-US" baseline="0" dirty="0" err="1" smtClean="0"/>
              <a:t>Terminos</a:t>
            </a:r>
            <a:r>
              <a:rPr lang="en-US" baseline="0" dirty="0" smtClean="0"/>
              <a:t> de 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smtClean="0"/>
              <a:t>Masa: </a:t>
            </a:r>
            <a:r>
              <a:rPr lang="en-US" baseline="0" dirty="0" err="1" smtClean="0"/>
              <a:t>segundas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derivadas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Amortiguación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primeras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derivadas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tiempo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Rigidez</a:t>
            </a:r>
            <a:r>
              <a:rPr lang="en-US" baseline="0" dirty="0" smtClean="0"/>
              <a:t>: sin </a:t>
            </a:r>
            <a:r>
              <a:rPr lang="en-US" baseline="0" dirty="0" err="1" smtClean="0"/>
              <a:t>derivadas</a:t>
            </a:r>
            <a:r>
              <a:rPr lang="en-US" baseline="0" dirty="0" smtClean="0"/>
              <a:t> temporalis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Fuerzas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externas</a:t>
            </a:r>
            <a:r>
              <a:rPr lang="en-US" baseline="0" dirty="0" smtClean="0"/>
              <a:t>: sin </a:t>
            </a:r>
            <a:r>
              <a:rPr lang="en-US" baseline="0" dirty="0" err="1" smtClean="0"/>
              <a:t>desplazamientos</a:t>
            </a:r>
            <a:endParaRPr lang="en-US" baseline="0" dirty="0" smtClean="0"/>
          </a:p>
          <a:p>
            <a:pPr marL="0" indent="0">
              <a:buFont typeface="+mj-lt"/>
              <a:buNone/>
            </a:pPr>
            <a:endParaRPr lang="en-US" baseline="0" dirty="0" smtClean="0"/>
          </a:p>
          <a:p>
            <a:r>
              <a:rPr lang="en-US" dirty="0" err="1" smtClean="0"/>
              <a:t>Pasos</a:t>
            </a:r>
            <a:r>
              <a:rPr lang="en-US" dirty="0" smtClean="0"/>
              <a:t> </a:t>
            </a:r>
            <a:r>
              <a:rPr lang="en-US" dirty="0" err="1" smtClean="0"/>
              <a:t>tipicos</a:t>
            </a:r>
            <a:r>
              <a:rPr lang="en-US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 smtClean="0"/>
              <a:t>Multiplicar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función</a:t>
            </a:r>
            <a:r>
              <a:rPr lang="en-US" dirty="0" smtClean="0"/>
              <a:t> test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 err="1" smtClean="0"/>
              <a:t>Integrar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dominio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Integrar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partes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Aplicar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condiciones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contorno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Sumar</a:t>
            </a:r>
            <a:endParaRPr lang="en-US" baseline="0" dirty="0" smtClean="0"/>
          </a:p>
          <a:p>
            <a:pPr marL="0" indent="0">
              <a:buFont typeface="+mj-lt"/>
              <a:buNone/>
            </a:pPr>
            <a:endParaRPr lang="en-US" dirty="0" smtClean="0"/>
          </a:p>
          <a:p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3877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(05:00 – 05:30)</a:t>
            </a:r>
          </a:p>
          <a:p>
            <a:r>
              <a:rPr lang="en-US" dirty="0" err="1" smtClean="0"/>
              <a:t>Metodo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elementos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finitos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lineales</a:t>
            </a:r>
            <a:r>
              <a:rPr lang="en-US" b="1" baseline="0" dirty="0" smtClean="0"/>
              <a:t> a </a:t>
            </a:r>
            <a:r>
              <a:rPr lang="en-US" b="1" baseline="0" dirty="0" err="1" smtClean="0"/>
              <a:t>trozos</a:t>
            </a:r>
            <a:endParaRPr lang="en-US" b="1" baseline="0" dirty="0" smtClean="0"/>
          </a:p>
          <a:p>
            <a:r>
              <a:rPr lang="en-US" baseline="0" dirty="0" smtClean="0"/>
              <a:t>Matrices de masa, </a:t>
            </a:r>
            <a:r>
              <a:rPr lang="en-US" b="1" baseline="0" dirty="0" err="1" smtClean="0"/>
              <a:t>amortiguacion</a:t>
            </a:r>
            <a:r>
              <a:rPr lang="en-US" baseline="0" dirty="0" smtClean="0"/>
              <a:t>, </a:t>
            </a:r>
            <a:r>
              <a:rPr lang="en-US" b="1" baseline="0" dirty="0" err="1" smtClean="0"/>
              <a:t>rigidez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fuerzas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externas</a:t>
            </a:r>
            <a:endParaRPr lang="en-US" baseline="0" dirty="0" smtClean="0"/>
          </a:p>
          <a:p>
            <a:r>
              <a:rPr lang="en-US" baseline="0" dirty="0" err="1" smtClean="0"/>
              <a:t>Ecuacion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ordinaria</a:t>
            </a:r>
            <a:r>
              <a:rPr lang="en-US" baseline="0" dirty="0" smtClean="0"/>
              <a:t> EDO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70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(05:30 – 06:30)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Ecuacion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diferencial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ordinaria</a:t>
            </a:r>
            <a:r>
              <a:rPr lang="en-US" baseline="0" dirty="0" smtClean="0"/>
              <a:t> EDO</a:t>
            </a:r>
          </a:p>
          <a:p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implementacion</a:t>
            </a:r>
            <a:r>
              <a:rPr lang="en-US" baseline="0" dirty="0" smtClean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Inicializacion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Condiciones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iniciales</a:t>
            </a:r>
            <a:r>
              <a:rPr lang="en-US" baseline="0" dirty="0" smtClean="0"/>
              <a:t> y se </a:t>
            </a:r>
            <a:r>
              <a:rPr lang="en-US" baseline="0" dirty="0" err="1" smtClean="0"/>
              <a:t>estima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aceleración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Prediccion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explicita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desplazamiento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velocidad</a:t>
            </a:r>
            <a:endParaRPr lang="en-US" baseline="0" dirty="0" smtClean="0"/>
          </a:p>
          <a:p>
            <a:pPr marL="228600" indent="-228600">
              <a:buFont typeface="+mj-lt"/>
              <a:buAutoNum type="arabicPeriod"/>
            </a:pPr>
            <a:r>
              <a:rPr lang="en-US" baseline="0" dirty="0" err="1" smtClean="0"/>
              <a:t>Correccion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Predice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implicita</a:t>
            </a:r>
            <a:r>
              <a:rPr lang="en-US" baseline="0" dirty="0" smtClean="0"/>
              <a:t>) </a:t>
            </a:r>
            <a:r>
              <a:rPr lang="en-US" baseline="0" dirty="0" err="1" smtClean="0"/>
              <a:t>siguiente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paso</a:t>
            </a:r>
            <a:endParaRPr lang="en-US" baseline="0" dirty="0" smtClean="0"/>
          </a:p>
          <a:p>
            <a:pPr marL="0" indent="0">
              <a:buFont typeface="+mj-lt"/>
              <a:buNone/>
            </a:pPr>
            <a:r>
              <a:rPr lang="en-US" baseline="0" dirty="0" err="1" smtClean="0"/>
              <a:t>Condicion</a:t>
            </a:r>
            <a:r>
              <a:rPr lang="en-US" baseline="0" dirty="0" smtClean="0"/>
              <a:t> CFL (Courant-Friedrich-</a:t>
            </a:r>
            <a:r>
              <a:rPr lang="en-US" baseline="0" dirty="0" err="1" smtClean="0"/>
              <a:t>Lewy</a:t>
            </a:r>
            <a:r>
              <a:rPr lang="en-US" baseline="0" dirty="0" smtClean="0"/>
              <a:t>). </a:t>
            </a:r>
            <a:r>
              <a:rPr lang="en-US" baseline="0" dirty="0" err="1" smtClean="0"/>
              <a:t>Velocidad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malla</a:t>
            </a:r>
            <a:endParaRPr lang="en-US" baseline="0" dirty="0" smtClean="0"/>
          </a:p>
          <a:p>
            <a:r>
              <a:rPr lang="en-US" dirty="0" err="1" smtClean="0"/>
              <a:t>Muy</a:t>
            </a:r>
            <a:r>
              <a:rPr lang="en-US" dirty="0" smtClean="0"/>
              <a:t> </a:t>
            </a:r>
            <a:r>
              <a:rPr lang="en-US" dirty="0" err="1" smtClean="0"/>
              <a:t>usado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Acustica</a:t>
            </a:r>
          </a:p>
          <a:p>
            <a:r>
              <a:rPr lang="en-US" dirty="0" smtClean="0"/>
              <a:t>De</a:t>
            </a:r>
            <a:r>
              <a:rPr lang="en-US" baseline="0" dirty="0" smtClean="0"/>
              <a:t> Segundo </a:t>
            </a:r>
            <a:r>
              <a:rPr lang="en-US" baseline="0" dirty="0" err="1" smtClean="0"/>
              <a:t>orden</a:t>
            </a:r>
            <a:endParaRPr lang="en-US" baseline="0" dirty="0" smtClean="0"/>
          </a:p>
          <a:p>
            <a:r>
              <a:rPr lang="en-US" baseline="0" dirty="0" err="1" smtClean="0"/>
              <a:t>Toma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estructura</a:t>
            </a:r>
            <a:r>
              <a:rPr lang="en-US" baseline="0" dirty="0" smtClean="0"/>
              <a:t> anterior</a:t>
            </a:r>
          </a:p>
          <a:p>
            <a:pPr marL="0" indent="0">
              <a:buFont typeface="+mj-lt"/>
              <a:buNone/>
            </a:pP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236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(06:30 – 07:30)</a:t>
            </a:r>
          </a:p>
          <a:p>
            <a:r>
              <a:rPr lang="en-US" dirty="0" smtClean="0"/>
              <a:t>SVD	No </a:t>
            </a:r>
            <a:r>
              <a:rPr lang="en-US" dirty="0" err="1" smtClean="0"/>
              <a:t>tienen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que </a:t>
            </a:r>
            <a:r>
              <a:rPr lang="en-US" dirty="0" err="1" smtClean="0"/>
              <a:t>ser</a:t>
            </a:r>
            <a:r>
              <a:rPr lang="en-US" dirty="0" smtClean="0"/>
              <a:t> </a:t>
            </a:r>
            <a:r>
              <a:rPr lang="en-US" dirty="0" err="1" smtClean="0"/>
              <a:t>cuadradas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Descomposicion</a:t>
            </a:r>
            <a:r>
              <a:rPr lang="en-US" baseline="0" dirty="0" smtClean="0"/>
              <a:t> e</a:t>
            </a:r>
            <a:r>
              <a:rPr lang="en-US" dirty="0" smtClean="0"/>
              <a:t>xacta</a:t>
            </a:r>
          </a:p>
          <a:p>
            <a:r>
              <a:rPr lang="en-US" dirty="0" smtClean="0"/>
              <a:t>T-SVD	SVD </a:t>
            </a:r>
            <a:r>
              <a:rPr lang="en-US" dirty="0" err="1" smtClean="0"/>
              <a:t>truncado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Descomposicion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aproximada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rango</a:t>
            </a:r>
            <a:r>
              <a:rPr lang="en-US" baseline="0" dirty="0" smtClean="0"/>
              <a:t> r</a:t>
            </a:r>
          </a:p>
          <a:p>
            <a:r>
              <a:rPr lang="en-US" baseline="0" dirty="0" smtClean="0"/>
              <a:t>	r </a:t>
            </a:r>
            <a:r>
              <a:rPr lang="en-US" baseline="0" dirty="0" err="1" smtClean="0"/>
              <a:t>modos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más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relevantes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datos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31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(07:30 – 08:30)</a:t>
            </a:r>
          </a:p>
          <a:p>
            <a:r>
              <a:rPr lang="en-US" dirty="0" err="1" smtClean="0"/>
              <a:t>Utiliza</a:t>
            </a:r>
            <a:r>
              <a:rPr lang="en-US" baseline="0" dirty="0" smtClean="0"/>
              <a:t> SVD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añade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dinámicas</a:t>
            </a:r>
            <a:endParaRPr lang="en-US" baseline="0" dirty="0" smtClean="0"/>
          </a:p>
          <a:p>
            <a:r>
              <a:rPr lang="en-US" baseline="0" dirty="0" smtClean="0"/>
              <a:t>  1. Matrices de </a:t>
            </a:r>
            <a:r>
              <a:rPr lang="en-US" baseline="0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formadas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="1" baseline="0" dirty="0" err="1" smtClean="0"/>
              <a:t>instantaneas</a:t>
            </a:r>
            <a:r>
              <a:rPr lang="en-US" b="1" baseline="0" dirty="0" smtClean="0"/>
              <a:t> </a:t>
            </a:r>
            <a:r>
              <a:rPr lang="en-US" b="0" baseline="0" dirty="0" smtClean="0"/>
              <a:t>(snapshots)</a:t>
            </a:r>
          </a:p>
          <a:p>
            <a:r>
              <a:rPr lang="en-US" b="0" baseline="0" dirty="0" smtClean="0"/>
              <a:t>  3. A tilde: </a:t>
            </a:r>
            <a:r>
              <a:rPr lang="en-US" b="0" baseline="0" dirty="0" err="1" smtClean="0"/>
              <a:t>Matriz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auxiliar</a:t>
            </a:r>
            <a:r>
              <a:rPr lang="en-US" b="0" baseline="0" dirty="0" smtClean="0"/>
              <a:t>. Mas </a:t>
            </a:r>
            <a:r>
              <a:rPr lang="en-US" b="0" baseline="0" dirty="0" err="1" smtClean="0"/>
              <a:t>estable</a:t>
            </a:r>
            <a:r>
              <a:rPr lang="en-US" b="0" baseline="0" dirty="0" smtClean="0"/>
              <a:t> que A (</a:t>
            </a:r>
            <a:r>
              <a:rPr lang="en-US" b="0" baseline="0" dirty="0" err="1" smtClean="0"/>
              <a:t>X’SigUTras</a:t>
            </a:r>
            <a:r>
              <a:rPr lang="en-US" b="0" baseline="0" dirty="0" smtClean="0"/>
              <a:t>) (Pseudo </a:t>
            </a:r>
            <a:r>
              <a:rPr lang="en-US" b="0" baseline="0" dirty="0" err="1" smtClean="0"/>
              <a:t>inversa</a:t>
            </a:r>
            <a:r>
              <a:rPr lang="en-US" b="0" baseline="0" dirty="0" smtClean="0"/>
              <a:t> de X)</a:t>
            </a:r>
          </a:p>
          <a:p>
            <a:r>
              <a:rPr lang="en-US" b="0" baseline="0" dirty="0" smtClean="0"/>
              <a:t>  4. Autovalores y </a:t>
            </a:r>
            <a:r>
              <a:rPr lang="en-US" b="0" baseline="0" dirty="0" err="1" smtClean="0"/>
              <a:t>autovectores</a:t>
            </a:r>
            <a:endParaRPr lang="en-US" b="0" baseline="0" dirty="0" smtClean="0"/>
          </a:p>
          <a:p>
            <a:r>
              <a:rPr lang="en-US" b="0" baseline="0" dirty="0" smtClean="0"/>
              <a:t>  5. </a:t>
            </a:r>
            <a:r>
              <a:rPr lang="en-US" b="0" baseline="0" dirty="0" err="1" smtClean="0"/>
              <a:t>Modos</a:t>
            </a:r>
            <a:r>
              <a:rPr lang="en-US" b="0" baseline="0" dirty="0" smtClean="0"/>
              <a:t>, Amplitudes </a:t>
            </a:r>
            <a:r>
              <a:rPr lang="en-US" b="0" baseline="0" dirty="0" err="1" smtClean="0"/>
              <a:t>iniciales</a:t>
            </a:r>
            <a:r>
              <a:rPr lang="en-US" b="0" baseline="0" dirty="0" smtClean="0"/>
              <a:t> y autovalores </a:t>
            </a:r>
            <a:r>
              <a:rPr lang="en-US" b="0" baseline="0" dirty="0" err="1" smtClean="0"/>
              <a:t>en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tiempo</a:t>
            </a:r>
            <a:r>
              <a:rPr lang="en-US" b="0" baseline="0" dirty="0" smtClean="0"/>
              <a:t> continuo</a:t>
            </a:r>
          </a:p>
          <a:p>
            <a:r>
              <a:rPr lang="en-US" b="0" baseline="0" dirty="0" smtClean="0"/>
              <a:t>  6. </a:t>
            </a:r>
            <a:r>
              <a:rPr lang="en-US" b="0" baseline="0" dirty="0" err="1" smtClean="0"/>
              <a:t>Modos</a:t>
            </a:r>
            <a:r>
              <a:rPr lang="en-US" b="0" baseline="0" dirty="0" smtClean="0"/>
              <a:t> y </a:t>
            </a:r>
            <a:r>
              <a:rPr lang="en-US" b="0" baseline="0" dirty="0" err="1" smtClean="0"/>
              <a:t>dinámicas</a:t>
            </a:r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7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(08:30 – 09:00)</a:t>
            </a:r>
          </a:p>
          <a:p>
            <a:r>
              <a:rPr lang="en-US" dirty="0" err="1" smtClean="0"/>
              <a:t>Fenics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finitos</a:t>
            </a:r>
            <a:endParaRPr lang="en-US" baseline="0" dirty="0" smtClean="0"/>
          </a:p>
          <a:p>
            <a:r>
              <a:rPr lang="en-US" baseline="0" dirty="0" err="1" smtClean="0"/>
              <a:t>Newmark</a:t>
            </a:r>
            <a:r>
              <a:rPr lang="en-US" baseline="0" dirty="0" smtClean="0"/>
              <a:t>: </a:t>
            </a:r>
            <a:r>
              <a:rPr lang="en-US" dirty="0" smtClean="0"/>
              <a:t>Python</a:t>
            </a:r>
          </a:p>
          <a:p>
            <a:r>
              <a:rPr lang="en-US" dirty="0" smtClean="0"/>
              <a:t>DMD: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pyDMD</a:t>
            </a:r>
            <a:endParaRPr lang="en-US" baseline="0" dirty="0" smtClean="0"/>
          </a:p>
          <a:p>
            <a:r>
              <a:rPr lang="en-US" baseline="0" dirty="0" err="1" smtClean="0"/>
              <a:t>Otros</a:t>
            </a:r>
            <a:r>
              <a:rPr lang="en-US" baseline="0" dirty="0" smtClean="0"/>
              <a:t>: No </a:t>
            </a:r>
            <a:r>
              <a:rPr lang="en-US" baseline="0" dirty="0" err="1" smtClean="0"/>
              <a:t>esencial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9001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(09:00 – 09:15)</a:t>
            </a:r>
          </a:p>
          <a:p>
            <a:r>
              <a:rPr lang="en-US" dirty="0" err="1" smtClean="0"/>
              <a:t>Casos</a:t>
            </a:r>
            <a:r>
              <a:rPr lang="en-US" dirty="0" smtClean="0"/>
              <a:t> test</a:t>
            </a:r>
            <a:r>
              <a:rPr lang="en-US" baseline="0" dirty="0" smtClean="0"/>
              <a:t> para la </a:t>
            </a:r>
            <a:r>
              <a:rPr lang="en-US" baseline="0" dirty="0" err="1" smtClean="0"/>
              <a:t>validación</a:t>
            </a:r>
            <a:endParaRPr lang="en-US" baseline="0" dirty="0" smtClean="0"/>
          </a:p>
          <a:p>
            <a:r>
              <a:rPr lang="en-US" baseline="0" dirty="0" smtClean="0"/>
              <a:t>  1. </a:t>
            </a:r>
            <a:r>
              <a:rPr lang="en-US" baseline="0" dirty="0" err="1" smtClean="0"/>
              <a:t>Métodos</a:t>
            </a:r>
            <a:r>
              <a:rPr lang="en-US" baseline="0" dirty="0" smtClean="0"/>
              <a:t> de discretización</a:t>
            </a:r>
          </a:p>
          <a:p>
            <a:r>
              <a:rPr lang="en-US" baseline="0" dirty="0" smtClean="0"/>
              <a:t>  2.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fluidos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condicion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izq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 3.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condicion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nula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izq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Fluido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acoplados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poroso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rigido</a:t>
            </a:r>
            <a:endParaRPr lang="en-US" baseline="0" dirty="0" smtClean="0"/>
          </a:p>
          <a:p>
            <a:r>
              <a:rPr lang="en-US" baseline="0" dirty="0" smtClean="0"/>
              <a:t>  4. </a:t>
            </a:r>
            <a:r>
              <a:rPr lang="en-US" baseline="0" dirty="0" err="1" smtClean="0"/>
              <a:t>Poro-elastico</a:t>
            </a:r>
            <a:endParaRPr lang="en-US" baseline="0" dirty="0" smtClean="0"/>
          </a:p>
          <a:p>
            <a:endParaRPr lang="en-U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4327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(09:15 – 09:30)</a:t>
            </a:r>
          </a:p>
          <a:p>
            <a:r>
              <a:rPr lang="en-US" dirty="0" err="1" smtClean="0"/>
              <a:t>Casos</a:t>
            </a:r>
            <a:r>
              <a:rPr lang="en-US" dirty="0" smtClean="0"/>
              <a:t> test</a:t>
            </a:r>
            <a:r>
              <a:rPr lang="en-US" baseline="0" dirty="0" smtClean="0"/>
              <a:t> para la </a:t>
            </a:r>
            <a:r>
              <a:rPr lang="en-US" baseline="0" dirty="0" err="1" smtClean="0"/>
              <a:t>validación</a:t>
            </a:r>
            <a:endParaRPr lang="en-US" baseline="0" dirty="0" smtClean="0"/>
          </a:p>
          <a:p>
            <a:r>
              <a:rPr lang="en-US" baseline="0" dirty="0" smtClean="0"/>
              <a:t>  1. </a:t>
            </a:r>
            <a:r>
              <a:rPr lang="en-US" baseline="0" dirty="0" err="1" smtClean="0"/>
              <a:t>Métodos</a:t>
            </a:r>
            <a:r>
              <a:rPr lang="en-US" baseline="0" dirty="0" smtClean="0"/>
              <a:t> de discretización</a:t>
            </a:r>
          </a:p>
          <a:p>
            <a:r>
              <a:rPr lang="en-US" baseline="0" dirty="0" smtClean="0"/>
              <a:t>  2.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fluidos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condicion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izq</a:t>
            </a:r>
            <a:r>
              <a:rPr lang="en-US" baseline="0" dirty="0" smtClean="0"/>
              <a:t>.</a:t>
            </a:r>
          </a:p>
          <a:p>
            <a:r>
              <a:rPr lang="en-US" baseline="0" dirty="0" smtClean="0"/>
              <a:t>  3. </a:t>
            </a:r>
            <a:r>
              <a:rPr lang="en-US" baseline="0" dirty="0" err="1" smtClean="0"/>
              <a:t>Modelos</a:t>
            </a:r>
            <a:r>
              <a:rPr lang="en-US" baseline="0" dirty="0" smtClean="0"/>
              <a:t> con </a:t>
            </a:r>
            <a:r>
              <a:rPr lang="en-US" baseline="0" dirty="0" err="1" smtClean="0"/>
              <a:t>condicion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dirichlet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nula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izq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Fluido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acoplados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poroso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rigido</a:t>
            </a:r>
            <a:endParaRPr lang="en-US" baseline="0" dirty="0" smtClean="0"/>
          </a:p>
          <a:p>
            <a:r>
              <a:rPr lang="en-US" baseline="0" dirty="0" smtClean="0"/>
              <a:t>  4. </a:t>
            </a:r>
            <a:r>
              <a:rPr lang="en-US" baseline="0" dirty="0" err="1" smtClean="0"/>
              <a:t>Poro-elastico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727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(09:30 – 10:00)</a:t>
            </a:r>
          </a:p>
          <a:p>
            <a:r>
              <a:rPr lang="en-US" dirty="0" smtClean="0"/>
              <a:t>  1. </a:t>
            </a:r>
            <a:r>
              <a:rPr lang="en-US" dirty="0" err="1" smtClean="0"/>
              <a:t>Dominio</a:t>
            </a:r>
            <a:r>
              <a:rPr lang="en-US" dirty="0" smtClean="0"/>
              <a:t> del </a:t>
            </a:r>
            <a:r>
              <a:rPr lang="en-US" dirty="0" err="1" smtClean="0"/>
              <a:t>tiempo</a:t>
            </a:r>
            <a:r>
              <a:rPr lang="en-US" dirty="0" smtClean="0"/>
              <a:t> -&gt; </a:t>
            </a:r>
            <a:r>
              <a:rPr lang="en-US" dirty="0" err="1" smtClean="0"/>
              <a:t>frecuencia</a:t>
            </a:r>
            <a:endParaRPr lang="en-US" dirty="0" smtClean="0"/>
          </a:p>
          <a:p>
            <a:r>
              <a:rPr lang="en-US" dirty="0" smtClean="0"/>
              <a:t>  2. Helmholtz</a:t>
            </a:r>
          </a:p>
          <a:p>
            <a:r>
              <a:rPr lang="en-US" dirty="0" smtClean="0"/>
              <a:t>  3. freq.</a:t>
            </a:r>
            <a:r>
              <a:rPr lang="en-US" baseline="0" dirty="0" smtClean="0"/>
              <a:t> </a:t>
            </a:r>
            <a:r>
              <a:rPr lang="en-US" dirty="0" smtClean="0"/>
              <a:t>-&gt; </a:t>
            </a:r>
            <a:r>
              <a:rPr lang="en-US" dirty="0" err="1" smtClean="0"/>
              <a:t>tiempo</a:t>
            </a:r>
            <a:endParaRPr lang="en-US" dirty="0" smtClean="0"/>
          </a:p>
          <a:p>
            <a:r>
              <a:rPr lang="en-US" dirty="0" smtClean="0"/>
              <a:t>  4. </a:t>
            </a:r>
            <a:r>
              <a:rPr lang="en-US" dirty="0" err="1" smtClean="0"/>
              <a:t>Condiciones</a:t>
            </a:r>
            <a:r>
              <a:rPr lang="en-US" dirty="0" smtClean="0"/>
              <a:t> </a:t>
            </a:r>
            <a:r>
              <a:rPr lang="en-US" dirty="0" err="1" smtClean="0"/>
              <a:t>iniciales</a:t>
            </a:r>
            <a:endParaRPr lang="en-US" dirty="0" smtClean="0"/>
          </a:p>
          <a:p>
            <a:r>
              <a:rPr lang="en-US" dirty="0" err="1" smtClean="0"/>
              <a:t>Figura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8222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(10:00 – 10:30)</a:t>
            </a:r>
          </a:p>
          <a:p>
            <a:r>
              <a:rPr lang="en-US" dirty="0" smtClean="0"/>
              <a:t> 1. </a:t>
            </a:r>
            <a:r>
              <a:rPr lang="en-US" dirty="0" err="1" smtClean="0"/>
              <a:t>Dominio</a:t>
            </a:r>
            <a:r>
              <a:rPr lang="en-US" dirty="0" smtClean="0"/>
              <a:t> del </a:t>
            </a:r>
            <a:r>
              <a:rPr lang="en-US" dirty="0" err="1" smtClean="0"/>
              <a:t>tiempo</a:t>
            </a:r>
            <a:r>
              <a:rPr lang="en-US" dirty="0" smtClean="0"/>
              <a:t> -&gt; </a:t>
            </a:r>
            <a:r>
              <a:rPr lang="en-US" dirty="0" err="1" smtClean="0"/>
              <a:t>frecuencia</a:t>
            </a:r>
            <a:endParaRPr lang="en-US" dirty="0" smtClean="0"/>
          </a:p>
          <a:p>
            <a:r>
              <a:rPr lang="en-US" dirty="0" smtClean="0"/>
              <a:t>  2. Helmholtz</a:t>
            </a:r>
          </a:p>
          <a:p>
            <a:r>
              <a:rPr lang="en-US" dirty="0" smtClean="0"/>
              <a:t>  3. freq.</a:t>
            </a:r>
            <a:r>
              <a:rPr lang="en-US" baseline="0" dirty="0" smtClean="0"/>
              <a:t> </a:t>
            </a:r>
            <a:r>
              <a:rPr lang="en-US" dirty="0" smtClean="0"/>
              <a:t>-&gt; </a:t>
            </a:r>
            <a:r>
              <a:rPr lang="en-US" dirty="0" err="1" smtClean="0"/>
              <a:t>tiempo</a:t>
            </a:r>
            <a:endParaRPr lang="en-US" dirty="0" smtClean="0"/>
          </a:p>
          <a:p>
            <a:r>
              <a:rPr lang="en-US" dirty="0" smtClean="0"/>
              <a:t>  4. </a:t>
            </a:r>
            <a:r>
              <a:rPr lang="en-US" dirty="0" err="1" smtClean="0"/>
              <a:t>Condiciones</a:t>
            </a:r>
            <a:r>
              <a:rPr lang="en-US" dirty="0" smtClean="0"/>
              <a:t> </a:t>
            </a:r>
            <a:r>
              <a:rPr lang="en-US" dirty="0" err="1" smtClean="0"/>
              <a:t>iniciales</a:t>
            </a:r>
            <a:endParaRPr lang="en-US" dirty="0" smtClean="0"/>
          </a:p>
          <a:p>
            <a:r>
              <a:rPr lang="en-US" dirty="0" err="1" smtClean="0"/>
              <a:t>Figura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8146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(00:30 – 01:00)</a:t>
            </a:r>
          </a:p>
          <a:p>
            <a:r>
              <a:rPr lang="en-US" dirty="0" smtClean="0"/>
              <a:t>ITMATI</a:t>
            </a:r>
            <a:r>
              <a:rPr lang="en-US" dirty="0" smtClean="0"/>
              <a:t>: 	</a:t>
            </a:r>
            <a:r>
              <a:rPr lang="en-US" dirty="0" err="1" smtClean="0"/>
              <a:t>Instituto</a:t>
            </a:r>
            <a:r>
              <a:rPr lang="en-US" dirty="0" smtClean="0"/>
              <a:t> </a:t>
            </a:r>
            <a:r>
              <a:rPr lang="en-US" dirty="0" err="1" smtClean="0"/>
              <a:t>tecnológico</a:t>
            </a:r>
            <a:r>
              <a:rPr lang="en-US" dirty="0" smtClean="0"/>
              <a:t> de </a:t>
            </a:r>
            <a:r>
              <a:rPr lang="en-US" dirty="0" err="1" smtClean="0"/>
              <a:t>matemática</a:t>
            </a:r>
            <a:r>
              <a:rPr lang="en-US" dirty="0" smtClean="0"/>
              <a:t> industrial</a:t>
            </a:r>
          </a:p>
          <a:p>
            <a:r>
              <a:rPr lang="en-US" dirty="0" smtClean="0"/>
              <a:t>	Surge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colaboración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univ.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publicas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gallegas</a:t>
            </a:r>
            <a:r>
              <a:rPr lang="en-US" baseline="0" dirty="0" smtClean="0"/>
              <a:t>: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baseline="0" dirty="0" smtClean="0"/>
              <a:t>   - </a:t>
            </a:r>
            <a:r>
              <a:rPr lang="en-US" dirty="0" smtClean="0"/>
              <a:t>University </a:t>
            </a:r>
            <a:r>
              <a:rPr lang="en-US" dirty="0" smtClean="0"/>
              <a:t>of A </a:t>
            </a:r>
            <a:r>
              <a:rPr lang="en-US" dirty="0" err="1" smtClean="0"/>
              <a:t>Coruña</a:t>
            </a:r>
            <a:r>
              <a:rPr lang="en-US" dirty="0" smtClean="0"/>
              <a:t> (UDC)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   - University </a:t>
            </a:r>
            <a:r>
              <a:rPr lang="en-US" dirty="0" smtClean="0"/>
              <a:t>of Santiago de </a:t>
            </a:r>
            <a:r>
              <a:rPr lang="en-US" dirty="0" err="1" smtClean="0"/>
              <a:t>Compostela</a:t>
            </a:r>
            <a:r>
              <a:rPr lang="en-US" dirty="0" smtClean="0"/>
              <a:t> (USC)</a:t>
            </a:r>
          </a:p>
          <a:p>
            <a:pPr marL="0" indent="0">
              <a:buNone/>
            </a:pPr>
            <a:r>
              <a:rPr lang="en-US" dirty="0" smtClean="0"/>
              <a:t>	</a:t>
            </a:r>
            <a:r>
              <a:rPr lang="en-US" dirty="0" smtClean="0"/>
              <a:t>   - University </a:t>
            </a:r>
            <a:r>
              <a:rPr lang="en-US" dirty="0" smtClean="0"/>
              <a:t>of Vigo (</a:t>
            </a:r>
            <a:r>
              <a:rPr lang="en-US" dirty="0" err="1" smtClean="0"/>
              <a:t>UVigo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Microflown</a:t>
            </a:r>
            <a:r>
              <a:rPr lang="en-US" dirty="0" smtClean="0"/>
              <a:t>:</a:t>
            </a:r>
            <a:r>
              <a:rPr lang="en-US" baseline="0" dirty="0" smtClean="0"/>
              <a:t> 	</a:t>
            </a:r>
            <a:r>
              <a:rPr lang="en-US" baseline="0" dirty="0" err="1" smtClean="0"/>
              <a:t>Paises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bajos</a:t>
            </a:r>
            <a:endParaRPr lang="en-US" baseline="0" dirty="0" smtClean="0"/>
          </a:p>
          <a:p>
            <a:r>
              <a:rPr lang="en-US" baseline="0" dirty="0" smtClean="0"/>
              <a:t>	1998 </a:t>
            </a:r>
            <a:r>
              <a:rPr lang="en-US" baseline="0" dirty="0" smtClean="0"/>
              <a:t>University of </a:t>
            </a:r>
            <a:r>
              <a:rPr lang="en-US" baseline="0" dirty="0" err="1" smtClean="0"/>
              <a:t>Twente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Hans-Elias </a:t>
            </a:r>
            <a:r>
              <a:rPr lang="en-US" baseline="0" dirty="0" smtClean="0"/>
              <a:t>de </a:t>
            </a:r>
            <a:r>
              <a:rPr lang="en-US" baseline="0" dirty="0" smtClean="0"/>
              <a:t>Bree</a:t>
            </a:r>
          </a:p>
          <a:p>
            <a:r>
              <a:rPr lang="en-US" baseline="0" dirty="0" smtClean="0"/>
              <a:t>	??</a:t>
            </a:r>
          </a:p>
          <a:p>
            <a:r>
              <a:rPr lang="en-US" baseline="0" dirty="0" smtClean="0"/>
              <a:t>ROMSOC: 	Proyecto </a:t>
            </a:r>
            <a:r>
              <a:rPr lang="en-US" baseline="0" dirty="0" err="1" smtClean="0"/>
              <a:t>Europeo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Modelado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simulacion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optimizacion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sistemas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acoplados</a:t>
            </a:r>
            <a:r>
              <a:rPr lang="en-US" baseline="0" dirty="0" smtClean="0"/>
              <a:t> con a </a:t>
            </a:r>
            <a:r>
              <a:rPr lang="en-US" baseline="0" dirty="0" err="1" smtClean="0"/>
              <a:t>traves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metodos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reducido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Reduced Order Modeling, Simulation and Optimization of Coupled Systems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0406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(10:30 – 10:45)</a:t>
            </a:r>
          </a:p>
          <a:p>
            <a:r>
              <a:rPr lang="en-US" dirty="0" err="1" smtClean="0"/>
              <a:t>Escenarios</a:t>
            </a:r>
            <a:endParaRPr lang="en-US" dirty="0" smtClean="0"/>
          </a:p>
          <a:p>
            <a:r>
              <a:rPr lang="en-US" dirty="0" smtClean="0"/>
              <a:t>  1. </a:t>
            </a:r>
            <a:r>
              <a:rPr lang="en-US" dirty="0" err="1" smtClean="0"/>
              <a:t>Ondas</a:t>
            </a:r>
            <a:r>
              <a:rPr lang="en-US" dirty="0" smtClean="0"/>
              <a:t> harmonicas</a:t>
            </a:r>
          </a:p>
          <a:p>
            <a:r>
              <a:rPr lang="en-US" baseline="0" dirty="0" smtClean="0"/>
              <a:t>  2. </a:t>
            </a:r>
            <a:r>
              <a:rPr lang="en-US" baseline="0" dirty="0" err="1" smtClean="0"/>
              <a:t>Respuestas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impulsos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periodicos</a:t>
            </a:r>
            <a:endParaRPr lang="en-US" baseline="0" dirty="0" smtClean="0"/>
          </a:p>
          <a:p>
            <a:r>
              <a:rPr lang="en-US" baseline="0" dirty="0" smtClean="0"/>
              <a:t>  3. </a:t>
            </a:r>
            <a:r>
              <a:rPr lang="en-US" baseline="0" dirty="0" err="1" smtClean="0"/>
              <a:t>Respuestas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impulsos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periodicos</a:t>
            </a:r>
            <a:endParaRPr lang="en-US" baseline="0" dirty="0" smtClean="0"/>
          </a:p>
          <a:p>
            <a:r>
              <a:rPr lang="en-US" baseline="0" dirty="0" smtClean="0"/>
              <a:t>  4. </a:t>
            </a:r>
            <a:r>
              <a:rPr lang="en-US" baseline="0" dirty="0" err="1" smtClean="0"/>
              <a:t>Otras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1893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(10:45 – 11:00)</a:t>
            </a:r>
          </a:p>
          <a:p>
            <a:r>
              <a:rPr lang="en-US" dirty="0" err="1" smtClean="0"/>
              <a:t>Escenarios</a:t>
            </a:r>
            <a:endParaRPr lang="en-US" dirty="0" smtClean="0"/>
          </a:p>
          <a:p>
            <a:r>
              <a:rPr lang="en-US" dirty="0" smtClean="0"/>
              <a:t>  1. </a:t>
            </a:r>
            <a:r>
              <a:rPr lang="en-US" dirty="0" err="1" smtClean="0"/>
              <a:t>Ondas</a:t>
            </a:r>
            <a:r>
              <a:rPr lang="en-US" dirty="0" smtClean="0"/>
              <a:t> harmonicas</a:t>
            </a:r>
          </a:p>
          <a:p>
            <a:r>
              <a:rPr lang="en-US" baseline="0" dirty="0" smtClean="0"/>
              <a:t>  2. </a:t>
            </a:r>
            <a:r>
              <a:rPr lang="en-US" baseline="0" dirty="0" err="1" smtClean="0"/>
              <a:t>Respuestas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impulsos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periodicos</a:t>
            </a:r>
            <a:endParaRPr lang="en-US" baseline="0" dirty="0" smtClean="0"/>
          </a:p>
          <a:p>
            <a:r>
              <a:rPr lang="en-US" baseline="0" dirty="0" smtClean="0"/>
              <a:t>  3. </a:t>
            </a:r>
            <a:r>
              <a:rPr lang="en-US" baseline="0" dirty="0" err="1" smtClean="0"/>
              <a:t>Respuestas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impulsos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periodicos</a:t>
            </a:r>
            <a:endParaRPr lang="en-US" baseline="0" dirty="0" smtClean="0"/>
          </a:p>
          <a:p>
            <a:r>
              <a:rPr lang="en-US" baseline="0" dirty="0" smtClean="0"/>
              <a:t>  4. </a:t>
            </a:r>
            <a:r>
              <a:rPr lang="en-US" baseline="0" dirty="0" err="1" smtClean="0"/>
              <a:t>Otras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estrategias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5493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(11:00 – 12:00)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Izq</a:t>
            </a:r>
            <a:r>
              <a:rPr lang="en-US" dirty="0" smtClean="0"/>
              <a:t>: </a:t>
            </a:r>
            <a:r>
              <a:rPr lang="en-US" dirty="0" err="1" smtClean="0"/>
              <a:t>Datos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proporcionados</a:t>
            </a:r>
            <a:r>
              <a:rPr lang="en-US" baseline="0" dirty="0" smtClean="0"/>
              <a:t>, Centro: </a:t>
            </a:r>
            <a:r>
              <a:rPr lang="en-US" baseline="0" dirty="0" err="1" smtClean="0"/>
              <a:t>reconstruccion</a:t>
            </a:r>
            <a:r>
              <a:rPr lang="en-US" baseline="0" dirty="0" smtClean="0"/>
              <a:t>/</a:t>
            </a:r>
            <a:r>
              <a:rPr lang="en-US" baseline="0" dirty="0" err="1" smtClean="0"/>
              <a:t>prediccion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Dcha</a:t>
            </a:r>
            <a:r>
              <a:rPr lang="en-US" baseline="0" dirty="0" smtClean="0"/>
              <a:t>: Error </a:t>
            </a:r>
            <a:r>
              <a:rPr lang="en-US" baseline="0" dirty="0" err="1" smtClean="0"/>
              <a:t>absoluto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Error </a:t>
            </a:r>
            <a:r>
              <a:rPr lang="en-US" dirty="0" err="1" smtClean="0"/>
              <a:t>mejora</a:t>
            </a:r>
            <a:r>
              <a:rPr lang="en-US" dirty="0" smtClean="0"/>
              <a:t> con </a:t>
            </a:r>
            <a:r>
              <a:rPr lang="en-US" dirty="0" err="1" smtClean="0"/>
              <a:t>soluciones</a:t>
            </a:r>
            <a:r>
              <a:rPr lang="en-US" baseline="0" dirty="0" smtClean="0"/>
              <a:t> exactas o </a:t>
            </a:r>
            <a:r>
              <a:rPr lang="en-US" baseline="0" dirty="0" err="1" smtClean="0"/>
              <a:t>mallas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finas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Numero</a:t>
            </a:r>
            <a:r>
              <a:rPr lang="en-US" dirty="0" smtClean="0"/>
              <a:t> de </a:t>
            </a:r>
            <a:r>
              <a:rPr lang="en-US" dirty="0" err="1" smtClean="0"/>
              <a:t>instantaneas</a:t>
            </a:r>
            <a:r>
              <a:rPr lang="en-US" dirty="0" smtClean="0"/>
              <a:t> (snapshots)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Resolucion</a:t>
            </a:r>
            <a:r>
              <a:rPr lang="en-US" baseline="0" dirty="0" smtClean="0"/>
              <a:t> de la </a:t>
            </a:r>
            <a:r>
              <a:rPr lang="en-US" baseline="0" dirty="0" err="1" smtClean="0"/>
              <a:t>discretizacion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3890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(12:00 – 13:00)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encima</a:t>
            </a:r>
            <a:r>
              <a:rPr lang="en-US" baseline="0" dirty="0" smtClean="0"/>
              <a:t>/</a:t>
            </a:r>
            <a:r>
              <a:rPr lang="en-US" baseline="0" dirty="0" err="1" smtClean="0"/>
              <a:t>debajo</a:t>
            </a:r>
            <a:r>
              <a:rPr lang="en-US" baseline="0" dirty="0" smtClean="0"/>
              <a:t> de un </a:t>
            </a:r>
            <a:r>
              <a:rPr lang="en-US" baseline="0" dirty="0" err="1" smtClean="0"/>
              <a:t>ciclo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onda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periodo</a:t>
            </a:r>
            <a:r>
              <a:rPr lang="en-US" baseline="0" dirty="0" smtClean="0"/>
              <a:t>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Mayor </a:t>
            </a:r>
            <a:r>
              <a:rPr lang="en-US" baseline="0" dirty="0" err="1" smtClean="0"/>
              <a:t>rango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baja</a:t>
            </a:r>
            <a:r>
              <a:rPr lang="en-US" baseline="0" dirty="0" smtClean="0"/>
              <a:t> el error. </a:t>
            </a:r>
            <a:r>
              <a:rPr lang="en-US" baseline="0" dirty="0" err="1" smtClean="0"/>
              <a:t>Infinitos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modos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tantos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elementos</a:t>
            </a:r>
            <a:r>
              <a:rPr lang="en-US" baseline="0" dirty="0" smtClean="0"/>
              <a:t>, discretización)</a:t>
            </a:r>
            <a:endParaRPr lang="en-US" dirty="0" smtClean="0"/>
          </a:p>
          <a:p>
            <a:r>
              <a:rPr lang="en-US" dirty="0" smtClean="0"/>
              <a:t>- </a:t>
            </a:r>
            <a:r>
              <a:rPr lang="en-US" dirty="0" err="1" smtClean="0"/>
              <a:t>Rango</a:t>
            </a:r>
            <a:r>
              <a:rPr lang="en-US" dirty="0" smtClean="0"/>
              <a:t> DMD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431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(13:00 – 14:00)</a:t>
            </a:r>
          </a:p>
          <a:p>
            <a:r>
              <a:rPr lang="en-US" dirty="0" smtClean="0"/>
              <a:t>No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capaz</a:t>
            </a:r>
            <a:r>
              <a:rPr lang="en-US" dirty="0" smtClean="0"/>
              <a:t> de </a:t>
            </a:r>
            <a:r>
              <a:rPr lang="en-US" dirty="0" err="1" smtClean="0"/>
              <a:t>hacer</a:t>
            </a:r>
            <a:r>
              <a:rPr lang="en-US" dirty="0" smtClean="0"/>
              <a:t> </a:t>
            </a:r>
            <a:r>
              <a:rPr lang="en-US" dirty="0" err="1" smtClean="0"/>
              <a:t>predicciones</a:t>
            </a:r>
            <a:endParaRPr lang="en-US" dirty="0" smtClean="0"/>
          </a:p>
          <a:p>
            <a:r>
              <a:rPr lang="en-US" dirty="0" smtClean="0"/>
              <a:t>DMD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metodo</a:t>
            </a:r>
            <a:r>
              <a:rPr lang="en-US" dirty="0" smtClean="0"/>
              <a:t> </a:t>
            </a:r>
            <a:r>
              <a:rPr lang="en-US" dirty="0" err="1" smtClean="0"/>
              <a:t>periodico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810836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(14:00 – 15:00)</a:t>
            </a:r>
          </a:p>
          <a:p>
            <a:r>
              <a:rPr lang="en-US" dirty="0" err="1" smtClean="0"/>
              <a:t>Mezcla</a:t>
            </a:r>
            <a:r>
              <a:rPr lang="en-US" dirty="0" smtClean="0"/>
              <a:t> de </a:t>
            </a:r>
            <a:r>
              <a:rPr lang="en-US" dirty="0" err="1" smtClean="0"/>
              <a:t>simulaciones</a:t>
            </a:r>
            <a:r>
              <a:rPr lang="en-US" dirty="0" smtClean="0"/>
              <a:t>: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Variación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pequeña</a:t>
            </a:r>
            <a:r>
              <a:rPr lang="en-US" baseline="0" dirty="0" smtClean="0"/>
              <a:t> de un parametron (</a:t>
            </a:r>
            <a:r>
              <a:rPr lang="en-US" baseline="0" dirty="0" err="1" smtClean="0"/>
              <a:t>velocidad</a:t>
            </a:r>
            <a:r>
              <a:rPr lang="en-US" baseline="0" dirty="0" smtClean="0"/>
              <a:t> del </a:t>
            </a:r>
            <a:r>
              <a:rPr lang="en-US" baseline="0" dirty="0" err="1" smtClean="0"/>
              <a:t>sonido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Shifted DMD (</a:t>
            </a:r>
            <a:r>
              <a:rPr lang="en-US" baseline="0" dirty="0" err="1" smtClean="0"/>
              <a:t>transformado</a:t>
            </a:r>
            <a:r>
              <a:rPr lang="en-US" baseline="0" dirty="0" smtClean="0"/>
              <a:t>):</a:t>
            </a:r>
          </a:p>
          <a:p>
            <a:r>
              <a:rPr lang="en-US" baseline="0" dirty="0" smtClean="0"/>
              <a:t>  </a:t>
            </a:r>
            <a:r>
              <a:rPr lang="en-US" baseline="0" dirty="0" err="1" smtClean="0"/>
              <a:t>Alinear</a:t>
            </a:r>
            <a:r>
              <a:rPr lang="en-US" baseline="0" dirty="0" smtClean="0"/>
              <a:t> las </a:t>
            </a:r>
            <a:r>
              <a:rPr lang="en-US" baseline="0" dirty="0" err="1" smtClean="0"/>
              <a:t>trayectorias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frentes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el </a:t>
            </a:r>
            <a:r>
              <a:rPr lang="en-US" baseline="0" dirty="0" err="1" smtClean="0"/>
              <a:t>eje</a:t>
            </a:r>
            <a:r>
              <a:rPr lang="en-US" baseline="0" dirty="0" smtClean="0"/>
              <a:t> temporal	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3546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(15:00 – 17:00)</a:t>
            </a:r>
          </a:p>
          <a:p>
            <a:r>
              <a:rPr lang="en-US" dirty="0" smtClean="0"/>
              <a:t>6 </a:t>
            </a:r>
            <a:r>
              <a:rPr lang="en-US" dirty="0" err="1" smtClean="0"/>
              <a:t>Modelos</a:t>
            </a:r>
            <a:r>
              <a:rPr lang="en-US" dirty="0" smtClean="0"/>
              <a:t>, 15 </a:t>
            </a:r>
            <a:r>
              <a:rPr lang="en-US" dirty="0" err="1" smtClean="0"/>
              <a:t>casos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validación</a:t>
            </a:r>
            <a:r>
              <a:rPr lang="en-US" baseline="0" dirty="0" smtClean="0"/>
              <a:t>, 11 </a:t>
            </a:r>
            <a:r>
              <a:rPr lang="en-US" baseline="0" dirty="0" err="1" smtClean="0"/>
              <a:t>Escenarios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metodos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reducido</a:t>
            </a:r>
            <a:r>
              <a:rPr lang="en-US" baseline="0" dirty="0" smtClean="0"/>
              <a:t> con DMD</a:t>
            </a:r>
          </a:p>
          <a:p>
            <a:r>
              <a:rPr lang="en-US" dirty="0" smtClean="0"/>
              <a:t>Buenos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resultados</a:t>
            </a:r>
            <a:r>
              <a:rPr lang="en-US" baseline="0" dirty="0" smtClean="0"/>
              <a:t>: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Caso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</a:t>
            </a:r>
            <a:r>
              <a:rPr lang="en-US" dirty="0" err="1" smtClean="0"/>
              <a:t>rmonico</a:t>
            </a:r>
            <a:endParaRPr lang="en-US" dirty="0" smtClean="0"/>
          </a:p>
          <a:p>
            <a:r>
              <a:rPr lang="en-US" dirty="0" smtClean="0"/>
              <a:t> - </a:t>
            </a:r>
            <a:r>
              <a:rPr lang="en-US" dirty="0" err="1" smtClean="0"/>
              <a:t>Impulsos</a:t>
            </a:r>
            <a:r>
              <a:rPr lang="en-US" dirty="0" smtClean="0"/>
              <a:t> </a:t>
            </a:r>
            <a:r>
              <a:rPr lang="en-US" dirty="0" err="1" smtClean="0"/>
              <a:t>periodicos</a:t>
            </a:r>
            <a:r>
              <a:rPr lang="en-US" dirty="0" smtClean="0"/>
              <a:t> (</a:t>
            </a:r>
            <a:r>
              <a:rPr lang="en-US" dirty="0" err="1" smtClean="0"/>
              <a:t>bajo</a:t>
            </a:r>
            <a:r>
              <a:rPr lang="en-US" dirty="0" smtClean="0"/>
              <a:t> </a:t>
            </a:r>
            <a:r>
              <a:rPr lang="en-US" dirty="0" err="1" smtClean="0"/>
              <a:t>ciertas</a:t>
            </a:r>
            <a:r>
              <a:rPr lang="en-US" dirty="0" smtClean="0"/>
              <a:t> </a:t>
            </a:r>
            <a:r>
              <a:rPr lang="en-US" dirty="0" err="1" smtClean="0"/>
              <a:t>condiciones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Malos</a:t>
            </a:r>
            <a:r>
              <a:rPr lang="en-US" dirty="0" smtClean="0"/>
              <a:t> </a:t>
            </a:r>
            <a:r>
              <a:rPr lang="en-US" dirty="0" err="1" smtClean="0"/>
              <a:t>resultados</a:t>
            </a:r>
            <a:r>
              <a:rPr lang="en-US" dirty="0" smtClean="0"/>
              <a:t>:</a:t>
            </a:r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Impulsos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periodicos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Mezcla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simulaciones</a:t>
            </a:r>
            <a:endParaRPr lang="en-US" baseline="0" dirty="0" smtClean="0"/>
          </a:p>
          <a:p>
            <a:r>
              <a:rPr lang="en-US" baseline="0" dirty="0" err="1" smtClean="0"/>
              <a:t>Otros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Discretizacion</a:t>
            </a:r>
            <a:r>
              <a:rPr lang="en-US" baseline="0" dirty="0" smtClean="0"/>
              <a:t>. </a:t>
            </a:r>
            <a:r>
              <a:rPr lang="en-US" baseline="0" dirty="0" err="1" smtClean="0"/>
              <a:t>Malla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gruesa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problemas</a:t>
            </a:r>
            <a:endParaRPr lang="en-US" baseline="0" dirty="0" smtClean="0"/>
          </a:p>
          <a:p>
            <a:r>
              <a:rPr lang="en-US" baseline="0" dirty="0" smtClean="0"/>
              <a:t> - </a:t>
            </a:r>
            <a:r>
              <a:rPr lang="en-US" baseline="0" dirty="0" err="1" smtClean="0"/>
              <a:t>Incrementar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rango</a:t>
            </a:r>
            <a:r>
              <a:rPr lang="en-US" baseline="0" dirty="0" smtClean="0"/>
              <a:t> DMD</a:t>
            </a:r>
          </a:p>
          <a:p>
            <a:r>
              <a:rPr lang="en-US" baseline="0" dirty="0" smtClean="0"/>
              <a:t> - Version de alto </a:t>
            </a:r>
            <a:r>
              <a:rPr lang="en-US" baseline="0" dirty="0" err="1" smtClean="0"/>
              <a:t>orden</a:t>
            </a:r>
            <a:r>
              <a:rPr lang="en-US" baseline="0" dirty="0" smtClean="0"/>
              <a:t> HODMD </a:t>
            </a:r>
            <a:r>
              <a:rPr lang="en-US" baseline="0" dirty="0" err="1" smtClean="0"/>
              <a:t>es</a:t>
            </a:r>
            <a:r>
              <a:rPr lang="en-US" baseline="0" dirty="0" smtClean="0"/>
              <a:t> mas versatile </a:t>
            </a:r>
            <a:r>
              <a:rPr lang="en-US" baseline="0" dirty="0" err="1" smtClean="0"/>
              <a:t>pero</a:t>
            </a:r>
            <a:r>
              <a:rPr lang="en-US" baseline="0" dirty="0" smtClean="0"/>
              <a:t> require </a:t>
            </a:r>
            <a:r>
              <a:rPr lang="en-US" baseline="0" dirty="0" err="1" smtClean="0"/>
              <a:t>configuracion</a:t>
            </a:r>
            <a:endParaRPr lang="en-U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216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(17:00 – 18:00)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Multi resolution (</a:t>
            </a:r>
            <a:r>
              <a:rPr lang="en-US" baseline="0" dirty="0" err="1" smtClean="0"/>
              <a:t>MrDMD</a:t>
            </a:r>
            <a:r>
              <a:rPr lang="en-US" baseline="0" dirty="0" smtClean="0"/>
              <a:t>)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1D -&gt; 3D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DMD </a:t>
            </a:r>
            <a:r>
              <a:rPr lang="en-US" baseline="0" dirty="0" err="1" smtClean="0"/>
              <a:t>transformado</a:t>
            </a:r>
            <a:r>
              <a:rPr lang="en-US" baseline="0" dirty="0" smtClean="0"/>
              <a:t>,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Poroelastico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alta</a:t>
            </a:r>
            <a:r>
              <a:rPr lang="en-US" baseline="0" dirty="0" smtClean="0"/>
              <a:t> freq. -&gt; Convoluciones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760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(18:00 - )</a:t>
            </a:r>
          </a:p>
          <a:p>
            <a:r>
              <a:rPr lang="en-US" dirty="0" err="1" smtClean="0"/>
              <a:t>Preguntas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2330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(04:00 – 04:30)</a:t>
            </a:r>
          </a:p>
          <a:p>
            <a:r>
              <a:rPr lang="en-US" b="1" dirty="0" err="1" smtClean="0"/>
              <a:t>Fluido</a:t>
            </a:r>
            <a:r>
              <a:rPr lang="en-US" b="1" dirty="0" smtClean="0"/>
              <a:t> – </a:t>
            </a:r>
            <a:r>
              <a:rPr lang="en-US" b="1" dirty="0" err="1" smtClean="0"/>
              <a:t>poroso</a:t>
            </a:r>
            <a:r>
              <a:rPr lang="en-US" b="1" dirty="0" smtClean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contorno</a:t>
            </a:r>
            <a:r>
              <a:rPr lang="en-US" dirty="0" smtClean="0"/>
              <a:t> </a:t>
            </a:r>
            <a:r>
              <a:rPr lang="en-US" b="1" dirty="0" err="1" smtClean="0"/>
              <a:t>rigida</a:t>
            </a:r>
            <a:r>
              <a:rPr lang="en-US" b="1" dirty="0" smtClean="0"/>
              <a:t> – </a:t>
            </a:r>
            <a:r>
              <a:rPr lang="en-US" b="1" dirty="0" err="1" smtClean="0"/>
              <a:t>transparente</a:t>
            </a:r>
            <a:endParaRPr lang="en-US" b="1" dirty="0" smtClean="0"/>
          </a:p>
          <a:p>
            <a:r>
              <a:rPr lang="en-US" b="0" dirty="0" smtClean="0"/>
              <a:t>	1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ecuacion</a:t>
            </a:r>
            <a:r>
              <a:rPr lang="en-US" b="0" baseline="0" dirty="0" smtClean="0"/>
              <a:t> para </a:t>
            </a:r>
            <a:r>
              <a:rPr lang="en-US" b="0" baseline="0" dirty="0" err="1" smtClean="0"/>
              <a:t>cada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medio</a:t>
            </a:r>
            <a:r>
              <a:rPr lang="en-US" b="0" baseline="0" dirty="0" smtClean="0"/>
              <a:t> del </a:t>
            </a:r>
            <a:r>
              <a:rPr lang="en-US" b="0" baseline="0" dirty="0" err="1" smtClean="0"/>
              <a:t>dominio</a:t>
            </a:r>
            <a:endParaRPr lang="en-US" b="0" baseline="0" dirty="0" smtClean="0"/>
          </a:p>
          <a:p>
            <a:r>
              <a:rPr lang="en-US" b="0" baseline="0" dirty="0" smtClean="0"/>
              <a:t>	1 </a:t>
            </a:r>
            <a:r>
              <a:rPr lang="en-US" b="0" baseline="0" dirty="0" err="1" smtClean="0"/>
              <a:t>interfaz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endParaRPr lang="en-US" b="0" baseline="0" dirty="0" smtClean="0"/>
          </a:p>
          <a:p>
            <a:r>
              <a:rPr lang="en-US" b="0" baseline="0" dirty="0" smtClean="0"/>
              <a:t>	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rigida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izq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	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transparente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dcha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err="1" smtClean="0"/>
              <a:t>Combinar</a:t>
            </a:r>
            <a:r>
              <a:rPr lang="en-US" b="0" baseline="0" dirty="0" smtClean="0"/>
              <a:t> las </a:t>
            </a:r>
            <a:r>
              <a:rPr lang="en-US" b="0" baseline="0" dirty="0" err="1" smtClean="0"/>
              <a:t>transparentes</a:t>
            </a:r>
            <a:endParaRPr lang="en-US" b="0" baseline="0" dirty="0" smtClean="0"/>
          </a:p>
          <a:p>
            <a:r>
              <a:rPr lang="en-US" dirty="0" err="1" smtClean="0"/>
              <a:t>Definir</a:t>
            </a:r>
            <a:r>
              <a:rPr lang="en-US" dirty="0" smtClean="0"/>
              <a:t> u</a:t>
            </a:r>
            <a:r>
              <a:rPr lang="en-US" baseline="0" dirty="0" smtClean="0"/>
              <a:t> tilde sub p (</a:t>
            </a:r>
            <a:r>
              <a:rPr lang="en-US" baseline="0" dirty="0" err="1" smtClean="0"/>
              <a:t>utp</a:t>
            </a:r>
            <a:r>
              <a:rPr lang="en-US" baseline="0" dirty="0" smtClean="0"/>
              <a:t>)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391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(01:00 – 01:30)</a:t>
            </a:r>
          </a:p>
          <a:p>
            <a:r>
              <a:rPr lang="en-US" dirty="0" err="1" smtClean="0"/>
              <a:t>Relacionado</a:t>
            </a:r>
            <a:r>
              <a:rPr lang="en-US" dirty="0" smtClean="0"/>
              <a:t> </a:t>
            </a:r>
            <a:r>
              <a:rPr lang="en-US" dirty="0" err="1" smtClean="0"/>
              <a:t>tesis</a:t>
            </a:r>
            <a:r>
              <a:rPr lang="en-US" dirty="0" smtClean="0"/>
              <a:t> doctoral </a:t>
            </a:r>
            <a:r>
              <a:rPr lang="en-US" dirty="0" err="1" smtClean="0"/>
              <a:t>Ashwin</a:t>
            </a:r>
            <a:r>
              <a:rPr lang="en-US" dirty="0" smtClean="0"/>
              <a:t> </a:t>
            </a:r>
            <a:r>
              <a:rPr lang="en-US" dirty="0" err="1" smtClean="0"/>
              <a:t>Nayak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</a:t>
            </a:r>
            <a:r>
              <a:rPr lang="en-US" baseline="0" dirty="0" smtClean="0"/>
              <a:t> tridimensional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frecuencia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Acopla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flujo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fluidos</a:t>
            </a:r>
            <a:r>
              <a:rPr lang="en-US" baseline="0" dirty="0" smtClean="0"/>
              <a:t>, Acustica y </a:t>
            </a:r>
            <a:r>
              <a:rPr lang="en-US" baseline="0" dirty="0" err="1" smtClean="0"/>
              <a:t>otros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3 </a:t>
            </a:r>
            <a:r>
              <a:rPr lang="en-US" baseline="0" dirty="0" err="1" smtClean="0"/>
              <a:t>Fases</a:t>
            </a:r>
            <a:r>
              <a:rPr lang="en-US" baseline="0" dirty="0" smtClean="0"/>
              <a:t>:	</a:t>
            </a:r>
            <a:r>
              <a:rPr lang="en-US" baseline="0" dirty="0" err="1" smtClean="0"/>
              <a:t>Simulación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numérica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Validación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Aplicacion</a:t>
            </a:r>
            <a:r>
              <a:rPr lang="en-US" baseline="0" dirty="0" smtClean="0"/>
              <a:t> de DMD</a:t>
            </a:r>
            <a:endParaRPr lang="en-US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72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(01:30 – 02:00)</a:t>
            </a:r>
          </a:p>
          <a:p>
            <a:r>
              <a:rPr lang="en-US" dirty="0" err="1" smtClean="0"/>
              <a:t>Relacionado</a:t>
            </a:r>
            <a:r>
              <a:rPr lang="en-US" dirty="0" smtClean="0"/>
              <a:t> </a:t>
            </a:r>
            <a:r>
              <a:rPr lang="en-US" dirty="0" err="1" smtClean="0"/>
              <a:t>tesis</a:t>
            </a:r>
            <a:r>
              <a:rPr lang="en-US" dirty="0" smtClean="0"/>
              <a:t> doctoral </a:t>
            </a:r>
            <a:r>
              <a:rPr lang="en-US" dirty="0" err="1" smtClean="0"/>
              <a:t>Ashwin</a:t>
            </a:r>
            <a:r>
              <a:rPr lang="en-US" dirty="0" smtClean="0"/>
              <a:t> </a:t>
            </a:r>
            <a:r>
              <a:rPr lang="en-US" dirty="0" err="1" smtClean="0"/>
              <a:t>Nayak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Modelo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</a:t>
            </a:r>
            <a:r>
              <a:rPr lang="en-US" baseline="0" dirty="0" smtClean="0"/>
              <a:t> tridimensional 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frecuencia</a:t>
            </a:r>
            <a:endParaRPr lang="en-US" dirty="0" smtClean="0"/>
          </a:p>
          <a:p>
            <a:r>
              <a:rPr lang="en-US" dirty="0" smtClean="0"/>
              <a:t>	</a:t>
            </a:r>
            <a:r>
              <a:rPr lang="en-US" dirty="0" err="1" smtClean="0"/>
              <a:t>Acopla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flujo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fluidos</a:t>
            </a:r>
            <a:r>
              <a:rPr lang="en-US" baseline="0" dirty="0" smtClean="0"/>
              <a:t>, Acustica y </a:t>
            </a:r>
            <a:r>
              <a:rPr lang="en-US" baseline="0" dirty="0" err="1" smtClean="0"/>
              <a:t>otros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3 </a:t>
            </a:r>
            <a:r>
              <a:rPr lang="en-US" baseline="0" dirty="0" err="1" smtClean="0"/>
              <a:t>Fases</a:t>
            </a:r>
            <a:r>
              <a:rPr lang="en-US" baseline="0" dirty="0" smtClean="0"/>
              <a:t>:	</a:t>
            </a:r>
            <a:r>
              <a:rPr lang="en-US" baseline="0" dirty="0" err="1" smtClean="0"/>
              <a:t>Simulación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numérica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Validación</a:t>
            </a:r>
            <a:endParaRPr lang="en-US" baseline="0" dirty="0" smtClean="0"/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Aplicacion</a:t>
            </a:r>
            <a:r>
              <a:rPr lang="en-US" baseline="0" dirty="0" smtClean="0"/>
              <a:t> de DMD</a:t>
            </a:r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9132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(02:00 – 02:30)</a:t>
            </a:r>
          </a:p>
          <a:p>
            <a:r>
              <a:rPr lang="en-US" dirty="0" err="1" smtClean="0"/>
              <a:t>Objetivo</a:t>
            </a:r>
            <a:r>
              <a:rPr lang="en-US" dirty="0" smtClean="0"/>
              <a:t>	</a:t>
            </a:r>
            <a:r>
              <a:rPr lang="en-US" dirty="0" err="1" smtClean="0"/>
              <a:t>Simular</a:t>
            </a:r>
            <a:r>
              <a:rPr lang="en-US" baseline="0" dirty="0" smtClean="0"/>
              <a:t> un </a:t>
            </a:r>
            <a:r>
              <a:rPr lang="en-US" baseline="0" dirty="0" err="1" smtClean="0"/>
              <a:t>tubo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Kundt</a:t>
            </a:r>
            <a:endParaRPr lang="en-US" baseline="0" dirty="0" smtClean="0"/>
          </a:p>
          <a:p>
            <a:r>
              <a:rPr lang="en-US" baseline="0" dirty="0" smtClean="0"/>
              <a:t>	Sin </a:t>
            </a:r>
            <a:r>
              <a:rPr lang="en-US" baseline="0" dirty="0" err="1" smtClean="0"/>
              <a:t>sensores</a:t>
            </a:r>
            <a:endParaRPr lang="en-US" baseline="0" dirty="0" smtClean="0"/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configuraciones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fisicas</a:t>
            </a:r>
            <a:r>
              <a:rPr lang="en-US" baseline="0" dirty="0" smtClean="0"/>
              <a:t>: </a:t>
            </a:r>
            <a:r>
              <a:rPr lang="en-US" baseline="0" dirty="0" err="1" smtClean="0"/>
              <a:t>frontera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rigida</a:t>
            </a:r>
            <a:r>
              <a:rPr lang="en-US" baseline="0" dirty="0" smtClean="0"/>
              <a:t> y </a:t>
            </a:r>
            <a:r>
              <a:rPr lang="en-US" baseline="0" dirty="0" err="1" smtClean="0"/>
              <a:t>transparente</a:t>
            </a:r>
            <a:endParaRPr lang="en-U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392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(02:30 – 03:00)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Fluidos</a:t>
            </a:r>
            <a:r>
              <a:rPr lang="en-US" dirty="0" smtClean="0"/>
              <a:t> (</a:t>
            </a:r>
            <a:r>
              <a:rPr lang="en-US" dirty="0" err="1" smtClean="0"/>
              <a:t>frontera</a:t>
            </a:r>
            <a:r>
              <a:rPr lang="en-US" dirty="0" smtClean="0"/>
              <a:t> </a:t>
            </a:r>
            <a:r>
              <a:rPr lang="en-US" dirty="0" err="1" smtClean="0"/>
              <a:t>cerrada</a:t>
            </a:r>
            <a:r>
              <a:rPr lang="en-US" dirty="0" smtClean="0"/>
              <a:t>/</a:t>
            </a:r>
            <a:r>
              <a:rPr lang="en-US" dirty="0" err="1" smtClean="0"/>
              <a:t>abierta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Porosos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acoplados</a:t>
            </a:r>
            <a:r>
              <a:rPr lang="en-US" baseline="0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frontera</a:t>
            </a:r>
            <a:r>
              <a:rPr lang="en-US" dirty="0" smtClean="0"/>
              <a:t> </a:t>
            </a:r>
            <a:r>
              <a:rPr lang="en-US" dirty="0" err="1" smtClean="0"/>
              <a:t>cerrada</a:t>
            </a:r>
            <a:r>
              <a:rPr lang="en-US" dirty="0" smtClean="0"/>
              <a:t>/</a:t>
            </a:r>
            <a:r>
              <a:rPr lang="en-US" dirty="0" err="1" smtClean="0"/>
              <a:t>abierta</a:t>
            </a:r>
            <a:r>
              <a:rPr lang="en-US" dirty="0" smtClean="0"/>
              <a:t>)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Poro-elasticos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</a:t>
            </a:r>
            <a:r>
              <a:rPr lang="en-US" baseline="0" dirty="0" smtClean="0"/>
              <a:t>)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8442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(03:00 – 03:30)</a:t>
            </a:r>
          </a:p>
          <a:p>
            <a:r>
              <a:rPr lang="en-US" dirty="0" smtClean="0"/>
              <a:t>2 </a:t>
            </a:r>
            <a:r>
              <a:rPr lang="en-US" dirty="0" err="1" smtClean="0"/>
              <a:t>Fluidos</a:t>
            </a:r>
            <a:r>
              <a:rPr lang="en-US" dirty="0" smtClean="0"/>
              <a:t> (</a:t>
            </a:r>
            <a:r>
              <a:rPr lang="en-US" dirty="0" err="1" smtClean="0"/>
              <a:t>frontera</a:t>
            </a:r>
            <a:r>
              <a:rPr lang="en-US" dirty="0" smtClean="0"/>
              <a:t> </a:t>
            </a:r>
            <a:r>
              <a:rPr lang="en-US" dirty="0" err="1" smtClean="0"/>
              <a:t>cerrada</a:t>
            </a:r>
            <a:r>
              <a:rPr lang="en-US" dirty="0" smtClean="0"/>
              <a:t>/</a:t>
            </a:r>
            <a:r>
              <a:rPr lang="en-US" dirty="0" err="1" smtClean="0"/>
              <a:t>abierta</a:t>
            </a:r>
            <a:r>
              <a:rPr lang="en-US" dirty="0" smtClean="0"/>
              <a:t>)</a:t>
            </a:r>
          </a:p>
          <a:p>
            <a:r>
              <a:rPr lang="en-US" dirty="0" smtClean="0"/>
              <a:t>2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Porosos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acoplados</a:t>
            </a:r>
            <a:r>
              <a:rPr lang="en-US" baseline="0" dirty="0" smtClean="0"/>
              <a:t> </a:t>
            </a:r>
            <a:r>
              <a:rPr lang="en-US" dirty="0" smtClean="0"/>
              <a:t>(</a:t>
            </a:r>
            <a:r>
              <a:rPr lang="en-US" dirty="0" err="1" smtClean="0"/>
              <a:t>frontera</a:t>
            </a:r>
            <a:r>
              <a:rPr lang="en-US" dirty="0" smtClean="0"/>
              <a:t> </a:t>
            </a:r>
            <a:r>
              <a:rPr lang="en-US" dirty="0" err="1" smtClean="0"/>
              <a:t>cerrada</a:t>
            </a:r>
            <a:r>
              <a:rPr lang="en-US" dirty="0" smtClean="0"/>
              <a:t>/</a:t>
            </a:r>
            <a:r>
              <a:rPr lang="en-US" dirty="0" err="1" smtClean="0"/>
              <a:t>abierta</a:t>
            </a:r>
            <a:r>
              <a:rPr lang="en-US" dirty="0" smtClean="0"/>
              <a:t>)</a:t>
            </a:r>
          </a:p>
          <a:p>
            <a:r>
              <a:rPr lang="en-US" baseline="0" dirty="0" smtClean="0"/>
              <a:t>2 </a:t>
            </a:r>
            <a:r>
              <a:rPr lang="en-US" baseline="0" dirty="0" err="1" smtClean="0"/>
              <a:t>Poro-elasticos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uno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ellos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Seleccionamos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Poroso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rigido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acoplado</a:t>
            </a:r>
            <a:r>
              <a:rPr lang="en-US" baseline="0" dirty="0" smtClean="0"/>
              <a:t>, cond. </a:t>
            </a:r>
            <a:r>
              <a:rPr lang="en-US" baseline="0" dirty="0" err="1" smtClean="0"/>
              <a:t>contorno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transparente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5791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(03:30 – 04:00)</a:t>
            </a:r>
          </a:p>
          <a:p>
            <a:r>
              <a:rPr lang="en-US" b="1" dirty="0" err="1" smtClean="0"/>
              <a:t>Fluido</a:t>
            </a:r>
            <a:r>
              <a:rPr lang="en-US" b="1" dirty="0" smtClean="0"/>
              <a:t> – </a:t>
            </a:r>
            <a:r>
              <a:rPr lang="en-US" b="1" dirty="0" err="1" smtClean="0"/>
              <a:t>poroso</a:t>
            </a:r>
            <a:r>
              <a:rPr lang="en-US" b="1" dirty="0" smtClean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contorno</a:t>
            </a:r>
            <a:r>
              <a:rPr lang="en-US" dirty="0" smtClean="0"/>
              <a:t> </a:t>
            </a:r>
            <a:r>
              <a:rPr lang="en-US" b="1" dirty="0" err="1" smtClean="0"/>
              <a:t>rigida</a:t>
            </a:r>
            <a:r>
              <a:rPr lang="en-US" b="1" dirty="0" smtClean="0"/>
              <a:t> – </a:t>
            </a:r>
            <a:r>
              <a:rPr lang="en-US" b="1" dirty="0" err="1" smtClean="0"/>
              <a:t>transparente</a:t>
            </a:r>
            <a:endParaRPr lang="en-US" b="1" dirty="0" smtClean="0"/>
          </a:p>
          <a:p>
            <a:r>
              <a:rPr lang="en-US" b="0" baseline="0" dirty="0" smtClean="0"/>
              <a:t>  </a:t>
            </a:r>
            <a:r>
              <a:rPr lang="en-US" b="0" dirty="0" smtClean="0"/>
              <a:t>1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ecuacion</a:t>
            </a:r>
            <a:r>
              <a:rPr lang="en-US" b="0" baseline="0" dirty="0" smtClean="0"/>
              <a:t> para </a:t>
            </a:r>
            <a:r>
              <a:rPr lang="en-US" b="0" baseline="0" dirty="0" err="1" smtClean="0"/>
              <a:t>cada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medio</a:t>
            </a:r>
            <a:r>
              <a:rPr lang="en-US" b="0" baseline="0" dirty="0" smtClean="0"/>
              <a:t> del </a:t>
            </a:r>
            <a:r>
              <a:rPr lang="en-US" b="0" baseline="0" dirty="0" err="1" smtClean="0"/>
              <a:t>dominio</a:t>
            </a:r>
            <a:r>
              <a:rPr lang="en-US" b="0" baseline="0" dirty="0" smtClean="0"/>
              <a:t>:</a:t>
            </a:r>
          </a:p>
          <a:p>
            <a:r>
              <a:rPr lang="en-US" b="0" baseline="0" dirty="0" smtClean="0"/>
              <a:t>      Eq. </a:t>
            </a:r>
            <a:r>
              <a:rPr lang="en-US" b="0" baseline="0" dirty="0" err="1" smtClean="0"/>
              <a:t>Ondas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fluido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    Eq. </a:t>
            </a:r>
            <a:r>
              <a:rPr lang="en-US" b="0" baseline="0" dirty="0" err="1" smtClean="0"/>
              <a:t>ondas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modificada</a:t>
            </a:r>
            <a:r>
              <a:rPr lang="en-US" b="0" baseline="0" dirty="0" smtClean="0"/>
              <a:t> con </a:t>
            </a:r>
            <a:r>
              <a:rPr lang="en-US" b="0" baseline="0" dirty="0" err="1" smtClean="0"/>
              <a:t>resistividad</a:t>
            </a:r>
            <a:r>
              <a:rPr lang="en-US" b="0" baseline="0" dirty="0" smtClean="0"/>
              <a:t> al </a:t>
            </a:r>
            <a:r>
              <a:rPr lang="en-US" b="0" baseline="0" dirty="0" err="1" smtClean="0"/>
              <a:t>flujo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poroso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interfaz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r>
              <a:rPr lang="en-US" b="0" baseline="0" dirty="0" smtClean="0"/>
              <a:t> (cont. </a:t>
            </a:r>
            <a:r>
              <a:rPr lang="en-US" b="0" baseline="0" dirty="0" err="1" smtClean="0"/>
              <a:t>desplazamientos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presiones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rigida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izq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transparente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dcha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    </a:t>
            </a:r>
            <a:r>
              <a:rPr lang="en-US" b="0" baseline="0" dirty="0" err="1" smtClean="0"/>
              <a:t>Acople</a:t>
            </a:r>
            <a:endParaRPr lang="en-US" b="0" baseline="0" dirty="0" smtClean="0"/>
          </a:p>
          <a:p>
            <a:r>
              <a:rPr lang="en-US" b="0" baseline="0" dirty="0" smtClean="0"/>
              <a:t>      </a:t>
            </a:r>
            <a:r>
              <a:rPr lang="en-US" b="0" baseline="0" dirty="0" err="1" smtClean="0"/>
              <a:t>Condicion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transparente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radiación</a:t>
            </a:r>
            <a:endParaRPr lang="en-US" b="0" baseline="0" dirty="0" smtClean="0"/>
          </a:p>
          <a:p>
            <a:r>
              <a:rPr lang="en-US" b="0" baseline="0" dirty="0" err="1" smtClean="0"/>
              <a:t>Cambio</a:t>
            </a:r>
            <a:r>
              <a:rPr lang="en-US" b="0" baseline="0" dirty="0" smtClean="0"/>
              <a:t> de variable para que </a:t>
            </a:r>
            <a:r>
              <a:rPr lang="en-US" b="0" baseline="0" dirty="0" err="1" smtClean="0"/>
              <a:t>desplazamiento</a:t>
            </a:r>
            <a:r>
              <a:rPr lang="en-US" b="0" baseline="0" dirty="0" smtClean="0"/>
              <a:t> sea continuo</a:t>
            </a:r>
          </a:p>
          <a:p>
            <a:r>
              <a:rPr lang="en-US" b="0" baseline="0" dirty="0" err="1" smtClean="0"/>
              <a:t>Combinar</a:t>
            </a:r>
            <a:r>
              <a:rPr lang="en-US" b="0" baseline="0" dirty="0" smtClean="0"/>
              <a:t> las </a:t>
            </a:r>
            <a:r>
              <a:rPr lang="en-US" b="0" baseline="0" dirty="0" err="1" smtClean="0"/>
              <a:t>transparentes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Rho  	</a:t>
            </a:r>
            <a:r>
              <a:rPr lang="en-US" b="0" baseline="0" dirty="0" err="1" smtClean="0"/>
              <a:t>Densidad</a:t>
            </a:r>
            <a:endParaRPr lang="en-US" b="0" baseline="0" dirty="0" smtClean="0"/>
          </a:p>
          <a:p>
            <a:r>
              <a:rPr lang="en-US" b="0" baseline="0" dirty="0" smtClean="0"/>
              <a:t>C      	</a:t>
            </a:r>
            <a:r>
              <a:rPr lang="en-US" b="0" baseline="0" dirty="0" err="1" smtClean="0"/>
              <a:t>Vel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sonido</a:t>
            </a:r>
            <a:endParaRPr lang="en-US" b="0" baseline="0" dirty="0" smtClean="0"/>
          </a:p>
          <a:p>
            <a:r>
              <a:rPr lang="en-US" b="0" baseline="0" dirty="0" smtClean="0"/>
              <a:t>Phi   	</a:t>
            </a:r>
            <a:r>
              <a:rPr lang="en-US" b="0" baseline="0" dirty="0" err="1" smtClean="0"/>
              <a:t>Porosidad</a:t>
            </a:r>
            <a:endParaRPr lang="en-US" b="0" baseline="0" dirty="0" smtClean="0"/>
          </a:p>
          <a:p>
            <a:r>
              <a:rPr lang="en-US" b="0" baseline="0" dirty="0" smtClean="0"/>
              <a:t>Gamma 	</a:t>
            </a:r>
            <a:r>
              <a:rPr lang="en-US" b="0" baseline="0" dirty="0" err="1" smtClean="0"/>
              <a:t>Razón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calor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específico</a:t>
            </a:r>
            <a:endParaRPr lang="en-US" b="0" baseline="0" dirty="0" smtClean="0"/>
          </a:p>
          <a:p>
            <a:r>
              <a:rPr lang="en-US" b="0" baseline="0" dirty="0" smtClean="0"/>
              <a:t>Sigma	</a:t>
            </a:r>
            <a:r>
              <a:rPr lang="en-US" b="0" baseline="0" dirty="0" err="1" smtClean="0"/>
              <a:t>Resistividad</a:t>
            </a:r>
            <a:r>
              <a:rPr lang="en-US" b="0" baseline="0" dirty="0" smtClean="0"/>
              <a:t> al </a:t>
            </a:r>
            <a:r>
              <a:rPr lang="en-US" b="0" baseline="0" dirty="0" err="1" smtClean="0"/>
              <a:t>flujo</a:t>
            </a:r>
            <a:endParaRPr lang="en-US" b="0" baseline="0" dirty="0" smtClean="0"/>
          </a:p>
          <a:p>
            <a:endParaRPr lang="en-US" b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168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(04:00 – 04:30)</a:t>
            </a:r>
          </a:p>
          <a:p>
            <a:r>
              <a:rPr lang="en-US" b="1" dirty="0" err="1" smtClean="0"/>
              <a:t>Fluido</a:t>
            </a:r>
            <a:r>
              <a:rPr lang="en-US" b="1" dirty="0" smtClean="0"/>
              <a:t> – </a:t>
            </a:r>
            <a:r>
              <a:rPr lang="en-US" b="1" dirty="0" err="1" smtClean="0"/>
              <a:t>poroso</a:t>
            </a:r>
            <a:r>
              <a:rPr lang="en-US" b="1" dirty="0" smtClean="0"/>
              <a:t> </a:t>
            </a:r>
            <a:r>
              <a:rPr lang="en-US" dirty="0" smtClean="0"/>
              <a:t>con </a:t>
            </a:r>
            <a:r>
              <a:rPr lang="en-US" dirty="0" err="1" smtClean="0"/>
              <a:t>condiciones</a:t>
            </a:r>
            <a:r>
              <a:rPr lang="en-US" dirty="0" smtClean="0"/>
              <a:t> de </a:t>
            </a:r>
            <a:r>
              <a:rPr lang="en-US" dirty="0" err="1" smtClean="0"/>
              <a:t>contorno</a:t>
            </a:r>
            <a:r>
              <a:rPr lang="en-US" dirty="0" smtClean="0"/>
              <a:t> </a:t>
            </a:r>
            <a:r>
              <a:rPr lang="en-US" b="1" dirty="0" err="1" smtClean="0"/>
              <a:t>rigida</a:t>
            </a:r>
            <a:r>
              <a:rPr lang="en-US" b="1" dirty="0" smtClean="0"/>
              <a:t> – </a:t>
            </a:r>
            <a:r>
              <a:rPr lang="en-US" b="1" dirty="0" err="1" smtClean="0"/>
              <a:t>transparente</a:t>
            </a:r>
            <a:endParaRPr lang="en-US" b="1" dirty="0" smtClean="0"/>
          </a:p>
          <a:p>
            <a:r>
              <a:rPr lang="en-US" b="0" baseline="0" dirty="0" smtClean="0"/>
              <a:t>  </a:t>
            </a:r>
            <a:r>
              <a:rPr lang="en-US" b="0" dirty="0" smtClean="0"/>
              <a:t>1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ecuacion</a:t>
            </a:r>
            <a:r>
              <a:rPr lang="en-US" b="0" baseline="0" dirty="0" smtClean="0"/>
              <a:t> para </a:t>
            </a:r>
            <a:r>
              <a:rPr lang="en-US" b="0" baseline="0" dirty="0" err="1" smtClean="0"/>
              <a:t>cada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medio</a:t>
            </a:r>
            <a:r>
              <a:rPr lang="en-US" b="0" baseline="0" dirty="0" smtClean="0"/>
              <a:t> del </a:t>
            </a:r>
            <a:r>
              <a:rPr lang="en-US" b="0" baseline="0" dirty="0" err="1" smtClean="0"/>
              <a:t>dominio</a:t>
            </a:r>
            <a:r>
              <a:rPr lang="en-US" b="0" baseline="0" dirty="0" smtClean="0"/>
              <a:t>:</a:t>
            </a:r>
          </a:p>
          <a:p>
            <a:r>
              <a:rPr lang="en-US" b="0" baseline="0" dirty="0" smtClean="0"/>
              <a:t>      Eq. </a:t>
            </a:r>
            <a:r>
              <a:rPr lang="en-US" b="0" baseline="0" dirty="0" err="1" smtClean="0"/>
              <a:t>Ondas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fluido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    Eq. </a:t>
            </a:r>
            <a:r>
              <a:rPr lang="en-US" b="0" baseline="0" dirty="0" err="1" smtClean="0"/>
              <a:t>ondas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modificada</a:t>
            </a:r>
            <a:r>
              <a:rPr lang="en-US" b="0" baseline="0" dirty="0" smtClean="0"/>
              <a:t> con </a:t>
            </a:r>
            <a:r>
              <a:rPr lang="en-US" b="0" baseline="0" dirty="0" err="1" smtClean="0"/>
              <a:t>resistividad</a:t>
            </a:r>
            <a:r>
              <a:rPr lang="en-US" b="0" baseline="0" dirty="0" smtClean="0"/>
              <a:t> al </a:t>
            </a:r>
            <a:r>
              <a:rPr lang="en-US" b="0" baseline="0" dirty="0" err="1" smtClean="0"/>
              <a:t>flujo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poroso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interfaz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r>
              <a:rPr lang="en-US" b="0" baseline="0" dirty="0" smtClean="0"/>
              <a:t> (cont. </a:t>
            </a:r>
            <a:r>
              <a:rPr lang="en-US" b="0" baseline="0" dirty="0" err="1" smtClean="0"/>
              <a:t>desplazamientos</a:t>
            </a:r>
            <a:r>
              <a:rPr lang="en-US" b="0" baseline="0" dirty="0" smtClean="0"/>
              <a:t>/</a:t>
            </a:r>
            <a:r>
              <a:rPr lang="en-US" b="0" baseline="0" dirty="0" err="1" smtClean="0"/>
              <a:t>presiones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rigida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izq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1 </a:t>
            </a:r>
            <a:r>
              <a:rPr lang="en-US" b="0" baseline="0" dirty="0" err="1" smtClean="0"/>
              <a:t>frontera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transparente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acoplada</a:t>
            </a:r>
            <a:r>
              <a:rPr lang="en-US" b="0" baseline="0" dirty="0" smtClean="0"/>
              <a:t> (</a:t>
            </a:r>
            <a:r>
              <a:rPr lang="en-US" b="0" baseline="0" dirty="0" err="1" smtClean="0"/>
              <a:t>dcha</a:t>
            </a:r>
            <a:r>
              <a:rPr lang="en-US" b="0" baseline="0" dirty="0" smtClean="0"/>
              <a:t>)</a:t>
            </a:r>
          </a:p>
          <a:p>
            <a:r>
              <a:rPr lang="en-US" b="0" baseline="0" dirty="0" smtClean="0"/>
              <a:t>      </a:t>
            </a:r>
            <a:r>
              <a:rPr lang="en-US" b="0" baseline="0" dirty="0" err="1" smtClean="0"/>
              <a:t>Acople</a:t>
            </a:r>
            <a:endParaRPr lang="en-US" b="0" baseline="0" dirty="0" smtClean="0"/>
          </a:p>
          <a:p>
            <a:r>
              <a:rPr lang="en-US" b="0" baseline="0" dirty="0" smtClean="0"/>
              <a:t>      </a:t>
            </a:r>
            <a:r>
              <a:rPr lang="en-US" b="0" baseline="0" dirty="0" err="1" smtClean="0"/>
              <a:t>Condicion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transparente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radiación</a:t>
            </a:r>
            <a:endParaRPr lang="en-US" b="0" baseline="0" dirty="0" smtClean="0"/>
          </a:p>
          <a:p>
            <a:r>
              <a:rPr lang="en-US" b="0" baseline="0" dirty="0" err="1" smtClean="0"/>
              <a:t>Cambio</a:t>
            </a:r>
            <a:r>
              <a:rPr lang="en-US" b="0" baseline="0" dirty="0" smtClean="0"/>
              <a:t> de variable para que </a:t>
            </a:r>
            <a:r>
              <a:rPr lang="en-US" b="0" baseline="0" dirty="0" err="1" smtClean="0"/>
              <a:t>desplazamiento</a:t>
            </a:r>
            <a:r>
              <a:rPr lang="en-US" b="0" baseline="0" dirty="0" smtClean="0"/>
              <a:t> sea continuo</a:t>
            </a:r>
          </a:p>
          <a:p>
            <a:r>
              <a:rPr lang="en-US" b="0" baseline="0" dirty="0" err="1" smtClean="0"/>
              <a:t>Combinar</a:t>
            </a:r>
            <a:r>
              <a:rPr lang="en-US" b="0" baseline="0" dirty="0" smtClean="0"/>
              <a:t> las </a:t>
            </a:r>
            <a:r>
              <a:rPr lang="en-US" b="0" baseline="0" dirty="0" err="1" smtClean="0"/>
              <a:t>transparentes</a:t>
            </a:r>
            <a:endParaRPr lang="en-US" b="0" baseline="0" dirty="0" smtClean="0"/>
          </a:p>
          <a:p>
            <a:endParaRPr lang="en-US" b="0" baseline="0" dirty="0" smtClean="0"/>
          </a:p>
          <a:p>
            <a:r>
              <a:rPr lang="en-US" b="0" baseline="0" dirty="0" smtClean="0"/>
              <a:t>Rho  	</a:t>
            </a:r>
            <a:r>
              <a:rPr lang="en-US" b="0" baseline="0" dirty="0" err="1" smtClean="0"/>
              <a:t>Densidad</a:t>
            </a:r>
            <a:endParaRPr lang="en-US" b="0" baseline="0" dirty="0" smtClean="0"/>
          </a:p>
          <a:p>
            <a:r>
              <a:rPr lang="en-US" b="0" baseline="0" dirty="0" smtClean="0"/>
              <a:t>C      	</a:t>
            </a:r>
            <a:r>
              <a:rPr lang="en-US" b="0" baseline="0" dirty="0" err="1" smtClean="0"/>
              <a:t>Vel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sonido</a:t>
            </a:r>
            <a:endParaRPr lang="en-US" b="0" baseline="0" dirty="0" smtClean="0"/>
          </a:p>
          <a:p>
            <a:r>
              <a:rPr lang="en-US" b="0" baseline="0" dirty="0" smtClean="0"/>
              <a:t>Phi   	</a:t>
            </a:r>
            <a:r>
              <a:rPr lang="en-US" b="0" baseline="0" dirty="0" err="1" smtClean="0"/>
              <a:t>Porosidad</a:t>
            </a:r>
            <a:endParaRPr lang="en-US" b="0" baseline="0" dirty="0" smtClean="0"/>
          </a:p>
          <a:p>
            <a:r>
              <a:rPr lang="en-US" b="0" baseline="0" dirty="0" smtClean="0"/>
              <a:t>Gamma 	</a:t>
            </a:r>
            <a:r>
              <a:rPr lang="en-US" b="0" baseline="0" dirty="0" err="1" smtClean="0"/>
              <a:t>Razón</a:t>
            </a:r>
            <a:r>
              <a:rPr lang="en-US" b="0" baseline="0" dirty="0" smtClean="0"/>
              <a:t> de </a:t>
            </a:r>
            <a:r>
              <a:rPr lang="en-US" b="0" baseline="0" dirty="0" err="1" smtClean="0"/>
              <a:t>calor</a:t>
            </a:r>
            <a:r>
              <a:rPr lang="en-US" b="0" baseline="0" dirty="0" smtClean="0"/>
              <a:t> </a:t>
            </a:r>
            <a:r>
              <a:rPr lang="en-US" b="0" baseline="0" dirty="0" err="1" smtClean="0"/>
              <a:t>específico</a:t>
            </a:r>
            <a:endParaRPr lang="en-US" b="0" baseline="0" dirty="0" smtClean="0"/>
          </a:p>
          <a:p>
            <a:r>
              <a:rPr lang="en-US" b="0" baseline="0" dirty="0" smtClean="0"/>
              <a:t>Sigma	</a:t>
            </a:r>
            <a:r>
              <a:rPr lang="en-US" b="0" baseline="0" dirty="0" err="1" smtClean="0"/>
              <a:t>Resistividad</a:t>
            </a:r>
            <a:r>
              <a:rPr lang="en-US" b="0" baseline="0" dirty="0" smtClean="0"/>
              <a:t> al </a:t>
            </a:r>
            <a:r>
              <a:rPr lang="en-US" b="0" baseline="0" dirty="0" err="1" smtClean="0"/>
              <a:t>flujo</a:t>
            </a:r>
            <a:endParaRPr lang="en-US" b="0" baseline="0" dirty="0" smtClean="0"/>
          </a:p>
          <a:p>
            <a:endParaRPr lang="en-US" b="0" baseline="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8599EF-C75B-4080-9D2F-319FD12695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3"/>
            <a:ext cx="10058400" cy="2017804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48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00051" y="30840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none" spc="0" baseline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 smtClean="0"/>
              <a:t>Haga Clic Para Editar El Estilo De Subtítulo Del Patrón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2942439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6"/>
          <p:cNvSpPr/>
          <p:nvPr userDrawn="1"/>
        </p:nvSpPr>
        <p:spPr>
          <a:xfrm>
            <a:off x="1" y="6551802"/>
            <a:ext cx="12192000" cy="306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8"/>
          <p:cNvSpPr/>
          <p:nvPr userDrawn="1"/>
        </p:nvSpPr>
        <p:spPr>
          <a:xfrm>
            <a:off x="-1" y="6496397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51315"/>
            <a:ext cx="2472271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6566D-7B25-47AE-BBF1-75224D06F653}" type="datetime1">
              <a:rPr lang="es-ES" smtClean="0"/>
              <a:t>15/07/2020</a:t>
            </a:fld>
            <a:endParaRPr lang="es-ES"/>
          </a:p>
        </p:txBody>
      </p:sp>
      <p:sp>
        <p:nvSpPr>
          <p:cNvPr id="1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51315"/>
            <a:ext cx="4822804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51315"/>
            <a:ext cx="1312025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09952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5E112-402A-4942-AF0F-4F8A95EB34BA}" type="datetime1">
              <a:rPr lang="es-ES" smtClean="0"/>
              <a:t>15/07/2020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42152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19" name="Rectangle 6"/>
          <p:cNvSpPr/>
          <p:nvPr userDrawn="1"/>
        </p:nvSpPr>
        <p:spPr>
          <a:xfrm>
            <a:off x="1" y="6551802"/>
            <a:ext cx="12192000" cy="306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8"/>
          <p:cNvSpPr/>
          <p:nvPr userDrawn="1"/>
        </p:nvSpPr>
        <p:spPr>
          <a:xfrm>
            <a:off x="-1" y="6496397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51315"/>
            <a:ext cx="2472271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6566D-7B25-47AE-BBF1-75224D06F653}" type="datetime1">
              <a:rPr lang="es-ES" smtClean="0"/>
              <a:t>15/07/2020</a:t>
            </a:fld>
            <a:endParaRPr lang="es-ES"/>
          </a:p>
        </p:txBody>
      </p:sp>
      <p:sp>
        <p:nvSpPr>
          <p:cNvPr id="22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51315"/>
            <a:ext cx="4822804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51315"/>
            <a:ext cx="1312025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1844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19408"/>
          </a:xfrm>
        </p:spPr>
        <p:txBody>
          <a:bodyPr>
            <a:normAutofit/>
          </a:bodyPr>
          <a:lstStyle>
            <a:lvl1pPr marL="0"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B420A-306C-4BE6-9D84-3E70F93CDC68}" type="datetime1">
              <a:rPr lang="es-ES" smtClean="0"/>
              <a:t>15/07/2020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406628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6"/>
          <p:cNvSpPr/>
          <p:nvPr userDrawn="1"/>
        </p:nvSpPr>
        <p:spPr>
          <a:xfrm>
            <a:off x="1" y="6551802"/>
            <a:ext cx="12192000" cy="306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8"/>
          <p:cNvSpPr/>
          <p:nvPr userDrawn="1"/>
        </p:nvSpPr>
        <p:spPr>
          <a:xfrm>
            <a:off x="-1" y="6496397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51315"/>
            <a:ext cx="2472271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6566D-7B25-47AE-BBF1-75224D06F653}" type="datetime1">
              <a:rPr lang="es-ES" smtClean="0"/>
              <a:t>15/07/2020</a:t>
            </a:fld>
            <a:endParaRPr lang="es-ES"/>
          </a:p>
        </p:txBody>
      </p:sp>
      <p:sp>
        <p:nvSpPr>
          <p:cNvPr id="2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51315"/>
            <a:ext cx="4822804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51315"/>
            <a:ext cx="1312025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5515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1940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040235"/>
            <a:ext cx="4937760" cy="4828859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040235"/>
            <a:ext cx="4937760" cy="48288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AC55D-ECF0-4EB9-8D09-5C319C179ADF}" type="datetime1">
              <a:rPr lang="es-ES" smtClean="0"/>
              <a:t>15/07/2020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38573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627798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0417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1740452"/>
            <a:ext cx="4937760" cy="42200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217920" y="1004170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1" cap="none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1740452"/>
            <a:ext cx="4937760" cy="4220082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D34A9-F8D0-4CDE-BDEC-CA0BA64E9520}" type="datetime1">
              <a:rPr lang="es-ES" smtClean="0"/>
              <a:t>15/07/2020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4422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61940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56E97-3900-4BD5-894A-1EBC64019AAC}" type="datetime1">
              <a:rPr lang="es-ES" smtClean="0"/>
              <a:t>15/07/2020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23455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551802"/>
            <a:ext cx="12192000" cy="306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8"/>
          <p:cNvSpPr/>
          <p:nvPr userDrawn="1"/>
        </p:nvSpPr>
        <p:spPr>
          <a:xfrm>
            <a:off x="-1" y="6485317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51315"/>
            <a:ext cx="2472271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6566D-7B25-47AE-BBF1-75224D06F653}" type="datetime1">
              <a:rPr lang="es-ES" smtClean="0"/>
              <a:t>15/07/2020</a:t>
            </a:fld>
            <a:endParaRPr lang="es-ES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51315"/>
            <a:ext cx="4822804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51315"/>
            <a:ext cx="1312025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198428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E9F96AC-62F8-429B-AF27-D05A45D17577}" type="datetime1">
              <a:rPr lang="es-ES" smtClean="0"/>
              <a:t>15/07/2020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247094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9759-04CA-4982-8666-3F53A2D21DB2}" type="datetime1">
              <a:rPr lang="es-ES" smtClean="0"/>
              <a:t>15/07/2020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92784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551802"/>
            <a:ext cx="12192000" cy="30619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-1" y="6496397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7090"/>
            <a:ext cx="10058400" cy="6184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031845"/>
            <a:ext cx="10058400" cy="52598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 smtClean="0"/>
              <a:t>Editar el estilo de texto del patrón</a:t>
            </a:r>
          </a:p>
          <a:p>
            <a:pPr lvl="1"/>
            <a:r>
              <a:rPr lang="es-ES" dirty="0" smtClean="0"/>
              <a:t>Segundo nivel</a:t>
            </a:r>
          </a:p>
          <a:p>
            <a:pPr lvl="2"/>
            <a:r>
              <a:rPr lang="es-ES" dirty="0" smtClean="0"/>
              <a:t>Tercer nivel</a:t>
            </a:r>
          </a:p>
          <a:p>
            <a:pPr lvl="3"/>
            <a:r>
              <a:rPr lang="es-ES" dirty="0" smtClean="0"/>
              <a:t>Cuarto nivel</a:t>
            </a:r>
          </a:p>
          <a:p>
            <a:pPr lvl="4"/>
            <a:r>
              <a:rPr lang="es-ES" dirty="0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551315"/>
            <a:ext cx="2472271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916566D-7B25-47AE-BBF1-75224D06F653}" type="datetime1">
              <a:rPr lang="es-ES" smtClean="0"/>
              <a:t>15/07/2020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551315"/>
            <a:ext cx="4822804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551315"/>
            <a:ext cx="1312025" cy="2735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rgbClr val="FFFFFF"/>
                </a:solidFill>
              </a:defRPr>
            </a:lvl1pPr>
          </a:lstStyle>
          <a:p>
            <a:fld id="{8B5F9700-D409-4A8E-B7F5-32DB041C1B4F}" type="slidenum">
              <a:rPr lang="es-ES" smtClean="0"/>
              <a:t>‹Nº›</a:t>
            </a:fld>
            <a:endParaRPr lang="es-E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906012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7980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13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9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2.png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75.png"/><Relationship Id="rId7" Type="http://schemas.openxmlformats.org/officeDocument/2006/relationships/image" Target="../media/image78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0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154062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Acoustic</a:t>
            </a:r>
            <a:r>
              <a:rPr lang="es-ES" sz="3600" dirty="0" smtClean="0"/>
              <a:t> </a:t>
            </a:r>
            <a:r>
              <a:rPr lang="en-US" sz="3600" dirty="0" smtClean="0"/>
              <a:t>characterization of absorbing materials using dynamic mode decomposition techniques</a:t>
            </a:r>
            <a:endParaRPr lang="en-US" sz="3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176338"/>
            <a:ext cx="9144000" cy="1187115"/>
          </a:xfrm>
        </p:spPr>
        <p:txBody>
          <a:bodyPr/>
          <a:lstStyle/>
          <a:p>
            <a:pPr algn="ctr"/>
            <a:r>
              <a:rPr lang="es-ES" cap="none" spc="0" dirty="0" smtClean="0">
                <a:solidFill>
                  <a:schemeClr val="tx1"/>
                </a:solidFill>
              </a:rPr>
              <a:t>Gonzalo Carazo Barbero</a:t>
            </a:r>
            <a:endParaRPr lang="es-ES" cap="none" spc="0" dirty="0">
              <a:solidFill>
                <a:schemeClr val="tx1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6212" y="4614445"/>
            <a:ext cx="4219575" cy="108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70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Variational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Formulation</a:t>
            </a:r>
            <a:b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Fluid – Rigid Porous Coupled Model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10</a:t>
            </a:fld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9508162" y="1811181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Mass term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508162" y="2698975"/>
            <a:ext cx="152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Damping term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508162" y="3728022"/>
            <a:ext cx="1469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Stiffness term</a:t>
            </a:r>
            <a:endParaRPr lang="en-US" dirty="0"/>
          </a:p>
        </p:txBody>
      </p:sp>
      <p:sp>
        <p:nvSpPr>
          <p:cNvPr id="14" name="CuadroTexto 13"/>
          <p:cNvSpPr txBox="1"/>
          <p:nvPr/>
        </p:nvSpPr>
        <p:spPr>
          <a:xfrm>
            <a:off x="9508162" y="4597803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External forces</a:t>
            </a:r>
            <a:endParaRPr lang="en-US" dirty="0"/>
          </a:p>
        </p:txBody>
      </p:sp>
      <p:cxnSp>
        <p:nvCxnSpPr>
          <p:cNvPr id="15" name="Conector recto de flecha 14"/>
          <p:cNvCxnSpPr/>
          <p:nvPr/>
        </p:nvCxnSpPr>
        <p:spPr>
          <a:xfrm>
            <a:off x="3933371" y="4782469"/>
            <a:ext cx="54718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8724900" y="3906763"/>
            <a:ext cx="6803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de flecha 19"/>
          <p:cNvCxnSpPr/>
          <p:nvPr/>
        </p:nvCxnSpPr>
        <p:spPr>
          <a:xfrm>
            <a:off x="7048500" y="2883641"/>
            <a:ext cx="23567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de flecha 21"/>
          <p:cNvCxnSpPr/>
          <p:nvPr/>
        </p:nvCxnSpPr>
        <p:spPr>
          <a:xfrm>
            <a:off x="6591300" y="2017341"/>
            <a:ext cx="28139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1642110"/>
            <a:ext cx="7308143" cy="3593043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885" y="146181"/>
            <a:ext cx="4375598" cy="73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59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Discretization Algorithms</a:t>
            </a:r>
            <a:br>
              <a:rPr lang="en-US" dirty="0" smtClean="0"/>
            </a:br>
            <a:r>
              <a:rPr lang="en-US" sz="3100" dirty="0" smtClean="0"/>
              <a:t>Finite Element Method</a:t>
            </a:r>
            <a:endParaRPr lang="en-US" sz="27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r>
              <a:rPr lang="en-US" b="1" dirty="0" smtClean="0"/>
              <a:t>Spatial </a:t>
            </a:r>
            <a:r>
              <a:rPr lang="en-US" b="1" dirty="0" smtClean="0"/>
              <a:t>Discretization</a:t>
            </a:r>
            <a:r>
              <a:rPr lang="en-US" dirty="0" smtClean="0"/>
              <a:t>: </a:t>
            </a:r>
            <a:r>
              <a:rPr lang="en-US" dirty="0" smtClean="0"/>
              <a:t>Piecewise linear </a:t>
            </a:r>
            <a:r>
              <a:rPr lang="en-US" dirty="0" smtClean="0"/>
              <a:t>finite element method</a:t>
            </a:r>
          </a:p>
          <a:p>
            <a:r>
              <a:rPr lang="en-US" dirty="0" smtClean="0"/>
              <a:t>Basis functions				</a:t>
            </a:r>
            <a:r>
              <a:rPr lang="en-US" dirty="0"/>
              <a:t>	</a:t>
            </a:r>
            <a:r>
              <a:rPr lang="en-US" dirty="0" smtClean="0"/>
              <a:t>	Discrete </a:t>
            </a:r>
            <a:r>
              <a:rPr lang="en-US" dirty="0"/>
              <a:t>solution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Finite Element method discretization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11</a:t>
            </a:fld>
            <a:endParaRPr lang="es-ES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07" r="6905"/>
          <a:stretch/>
        </p:blipFill>
        <p:spPr>
          <a:xfrm>
            <a:off x="7394075" y="3810000"/>
            <a:ext cx="3179474" cy="2663513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2218" y="7450895"/>
            <a:ext cx="7019111" cy="323800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8" y="1937932"/>
            <a:ext cx="2886329" cy="170785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659" b="55968"/>
          <a:stretch/>
        </p:blipFill>
        <p:spPr>
          <a:xfrm>
            <a:off x="1112888" y="2000749"/>
            <a:ext cx="4848941" cy="1582217"/>
          </a:xfrm>
          <a:prstGeom prst="rect">
            <a:avLst/>
          </a:prstGeom>
        </p:spPr>
      </p:pic>
      <p:grpSp>
        <p:nvGrpSpPr>
          <p:cNvPr id="37" name="Grupo 36"/>
          <p:cNvGrpSpPr/>
          <p:nvPr/>
        </p:nvGrpSpPr>
        <p:grpSpPr>
          <a:xfrm>
            <a:off x="1230361" y="4329663"/>
            <a:ext cx="6156061" cy="1215381"/>
            <a:chOff x="1201786" y="4193545"/>
            <a:chExt cx="6156061" cy="1215381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80"/>
            <a:stretch/>
          </p:blipFill>
          <p:spPr>
            <a:xfrm>
              <a:off x="1290688" y="4193545"/>
              <a:ext cx="4748162" cy="793163"/>
            </a:xfrm>
            <a:prstGeom prst="rect">
              <a:avLst/>
            </a:prstGeom>
          </p:spPr>
        </p:pic>
        <p:sp>
          <p:nvSpPr>
            <p:cNvPr id="29" name="Cerrar corchete 28"/>
            <p:cNvSpPr/>
            <p:nvPr/>
          </p:nvSpPr>
          <p:spPr>
            <a:xfrm rot="5400000">
              <a:off x="1819856" y="4373268"/>
              <a:ext cx="45719" cy="128185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Cerrar corchete 29"/>
            <p:cNvSpPr/>
            <p:nvPr/>
          </p:nvSpPr>
          <p:spPr>
            <a:xfrm rot="5400000">
              <a:off x="3327188" y="4420896"/>
              <a:ext cx="45719" cy="118660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errar corchete 30"/>
            <p:cNvSpPr/>
            <p:nvPr/>
          </p:nvSpPr>
          <p:spPr>
            <a:xfrm rot="5400000">
              <a:off x="4819040" y="4388749"/>
              <a:ext cx="45719" cy="1250899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errar corchete 31"/>
            <p:cNvSpPr/>
            <p:nvPr/>
          </p:nvSpPr>
          <p:spPr>
            <a:xfrm rot="5400000">
              <a:off x="5897577" y="4834210"/>
              <a:ext cx="45719" cy="359977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CuadroTexto 32"/>
            <p:cNvSpPr txBox="1"/>
            <p:nvPr/>
          </p:nvSpPr>
          <p:spPr>
            <a:xfrm>
              <a:off x="1201786" y="5037056"/>
              <a:ext cx="1281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Mass</a:t>
              </a:r>
              <a:endParaRPr lang="en-US" dirty="0"/>
            </a:p>
          </p:txBody>
        </p:sp>
        <p:sp>
          <p:nvSpPr>
            <p:cNvPr id="34" name="CuadroTexto 33"/>
            <p:cNvSpPr txBox="1"/>
            <p:nvPr/>
          </p:nvSpPr>
          <p:spPr>
            <a:xfrm>
              <a:off x="2756743" y="5037056"/>
              <a:ext cx="11866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Damping</a:t>
              </a:r>
              <a:endParaRPr lang="en-US" dirty="0"/>
            </a:p>
          </p:txBody>
        </p:sp>
        <p:sp>
          <p:nvSpPr>
            <p:cNvPr id="35" name="CuadroTexto 34"/>
            <p:cNvSpPr txBox="1"/>
            <p:nvPr/>
          </p:nvSpPr>
          <p:spPr>
            <a:xfrm>
              <a:off x="4216449" y="5039594"/>
              <a:ext cx="1250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Stiffness</a:t>
              </a:r>
              <a:endParaRPr lang="en-US" dirty="0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5602812" y="5033244"/>
              <a:ext cx="17550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External Forces</a:t>
              </a:r>
              <a:endParaRPr lang="en-US" dirty="0"/>
            </a:p>
          </p:txBody>
        </p:sp>
      </p:grpSp>
      <p:sp>
        <p:nvSpPr>
          <p:cNvPr id="38" name="CuadroTexto 37"/>
          <p:cNvSpPr txBox="1"/>
          <p:nvPr/>
        </p:nvSpPr>
        <p:spPr>
          <a:xfrm>
            <a:off x="107004" y="6577628"/>
            <a:ext cx="779251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* </a:t>
            </a:r>
            <a:r>
              <a:rPr lang="en-US" sz="1100" dirty="0" err="1">
                <a:solidFill>
                  <a:schemeClr val="bg1"/>
                </a:solidFill>
              </a:rPr>
              <a:t>Comsol</a:t>
            </a:r>
            <a:r>
              <a:rPr lang="en-US" sz="1100" dirty="0">
                <a:solidFill>
                  <a:schemeClr val="bg1"/>
                </a:solidFill>
              </a:rPr>
              <a:t>: </a:t>
            </a:r>
            <a:r>
              <a:rPr lang="en-US" sz="1100" dirty="0" err="1">
                <a:solidFill>
                  <a:schemeClr val="bg1"/>
                </a:solidFill>
              </a:rPr>
              <a:t>Multiphysics</a:t>
            </a:r>
            <a:r>
              <a:rPr lang="en-US" sz="1100" dirty="0">
                <a:solidFill>
                  <a:schemeClr val="bg1"/>
                </a:solidFill>
              </a:rPr>
              <a:t> Cyclopedia: The Finite Element Method (FEM). https://</a:t>
            </a:r>
            <a:r>
              <a:rPr lang="en-US" sz="1100" dirty="0" smtClean="0">
                <a:solidFill>
                  <a:schemeClr val="bg1"/>
                </a:solidFill>
              </a:rPr>
              <a:t>www.comsol.com/multiphysics/finite-element-method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09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Discretization Algorithms</a:t>
            </a:r>
            <a:br>
              <a:rPr lang="en-US" dirty="0" smtClean="0"/>
            </a:br>
            <a:r>
              <a:rPr lang="en-US" sz="3100" dirty="0" err="1" smtClean="0"/>
              <a:t>Newmark</a:t>
            </a:r>
            <a:r>
              <a:rPr lang="en-US" sz="3100" dirty="0" smtClean="0"/>
              <a:t>-Beta Method</a:t>
            </a:r>
            <a:endParaRPr lang="en-US" sz="2700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098715"/>
            <a:ext cx="10058400" cy="5233992"/>
          </a:xfrm>
        </p:spPr>
        <p:txBody>
          <a:bodyPr/>
          <a:lstStyle/>
          <a:p>
            <a:r>
              <a:rPr lang="en-US" b="1" dirty="0" smtClean="0"/>
              <a:t>Time </a:t>
            </a:r>
            <a:r>
              <a:rPr lang="en-US" b="1" dirty="0" smtClean="0"/>
              <a:t>Discretization</a:t>
            </a:r>
            <a:r>
              <a:rPr lang="en-US" dirty="0" smtClean="0"/>
              <a:t>: </a:t>
            </a:r>
            <a:r>
              <a:rPr lang="en-US" dirty="0" err="1" smtClean="0"/>
              <a:t>Newmark</a:t>
            </a:r>
            <a:r>
              <a:rPr lang="en-US" dirty="0" smtClean="0"/>
              <a:t>-beta integration </a:t>
            </a:r>
            <a:r>
              <a:rPr lang="en-US" dirty="0" smtClean="0"/>
              <a:t>method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In the implementation it is divided in </a:t>
            </a:r>
            <a:r>
              <a:rPr lang="en-US" dirty="0" smtClean="0">
                <a:solidFill>
                  <a:schemeClr val="accent1"/>
                </a:solidFill>
              </a:rPr>
              <a:t>initialization</a:t>
            </a:r>
            <a:r>
              <a:rPr lang="en-US" dirty="0" smtClean="0"/>
              <a:t>, </a:t>
            </a:r>
            <a:r>
              <a:rPr lang="en-US" dirty="0" smtClean="0">
                <a:solidFill>
                  <a:schemeClr val="accent1"/>
                </a:solidFill>
              </a:rPr>
              <a:t>explicit approximation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chemeClr val="accent1"/>
                </a:solidFill>
              </a:rPr>
              <a:t>prediction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order to get accurate results it meets the </a:t>
            </a:r>
            <a:r>
              <a:rPr lang="en-US" dirty="0" smtClean="0"/>
              <a:t>CFL condition: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12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52"/>
          <a:stretch/>
        </p:blipFill>
        <p:spPr>
          <a:xfrm>
            <a:off x="1316355" y="1622604"/>
            <a:ext cx="2690495" cy="305024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29" y="2053462"/>
            <a:ext cx="6746062" cy="153448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978" y="4662165"/>
            <a:ext cx="2340109" cy="62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60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Reduced Order Methods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Singular Value Decomposition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981166" y="1005596"/>
            <a:ext cx="10058400" cy="5259897"/>
          </a:xfrm>
        </p:spPr>
        <p:txBody>
          <a:bodyPr/>
          <a:lstStyle/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Singular </a:t>
            </a:r>
            <a:r>
              <a:rPr lang="en-US" b="1" dirty="0" smtClean="0"/>
              <a:t>Value Decomposition (SVD): </a:t>
            </a:r>
            <a:r>
              <a:rPr lang="en-US" dirty="0" smtClean="0"/>
              <a:t>Exact decomposition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/>
          </a:p>
          <a:p>
            <a:pPr marL="179388" indent="-179388">
              <a:buFont typeface="Arial" panose="020B0604020202020204" pitchFamily="34" charset="0"/>
              <a:buChar char="•"/>
            </a:pPr>
            <a:r>
              <a:rPr lang="en-US" b="1" dirty="0" smtClean="0"/>
              <a:t>Truncated SVD: </a:t>
            </a:r>
            <a:r>
              <a:rPr lang="en-US" dirty="0" smtClean="0"/>
              <a:t>Approximated decomposition</a:t>
            </a:r>
          </a:p>
          <a:p>
            <a:pPr marL="179388" indent="-179388">
              <a:buFont typeface="Arial" panose="020B0604020202020204" pitchFamily="34" charset="0"/>
              <a:buChar char="•"/>
            </a:pPr>
            <a:endParaRPr lang="en-US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13</a:t>
            </a:fld>
            <a:endParaRPr lang="es-ES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28"/>
          <a:stretch/>
        </p:blipFill>
        <p:spPr>
          <a:xfrm>
            <a:off x="1344016" y="1506571"/>
            <a:ext cx="1192015" cy="235308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9"/>
          <a:stretch/>
        </p:blipFill>
        <p:spPr>
          <a:xfrm>
            <a:off x="1344016" y="4164314"/>
            <a:ext cx="1415853" cy="313875"/>
          </a:xfrm>
          <a:prstGeom prst="rect">
            <a:avLst/>
          </a:prstGeom>
        </p:spPr>
      </p:pic>
      <p:grpSp>
        <p:nvGrpSpPr>
          <p:cNvPr id="33" name="Grupo 32"/>
          <p:cNvGrpSpPr/>
          <p:nvPr/>
        </p:nvGrpSpPr>
        <p:grpSpPr>
          <a:xfrm>
            <a:off x="1344016" y="1870081"/>
            <a:ext cx="8954582" cy="1810779"/>
            <a:chOff x="1344016" y="1870081"/>
            <a:chExt cx="8954582" cy="1810779"/>
          </a:xfrm>
        </p:grpSpPr>
        <p:pic>
          <p:nvPicPr>
            <p:cNvPr id="26" name="Imagen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016" y="1870081"/>
              <a:ext cx="8954582" cy="1288064"/>
            </a:xfrm>
            <a:prstGeom prst="rect">
              <a:avLst/>
            </a:prstGeom>
          </p:spPr>
        </p:pic>
        <p:sp>
          <p:nvSpPr>
            <p:cNvPr id="27" name="CuadroTexto 26"/>
            <p:cNvSpPr txBox="1"/>
            <p:nvPr/>
          </p:nvSpPr>
          <p:spPr>
            <a:xfrm>
              <a:off x="1916349" y="3311528"/>
              <a:ext cx="20817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left vectors</a:t>
              </a:r>
              <a:endParaRPr lang="en-US" dirty="0"/>
            </a:p>
          </p:txBody>
        </p:sp>
        <p:sp>
          <p:nvSpPr>
            <p:cNvPr id="28" name="CuadroTexto 27"/>
            <p:cNvSpPr txBox="1"/>
            <p:nvPr/>
          </p:nvSpPr>
          <p:spPr>
            <a:xfrm>
              <a:off x="4591455" y="3311528"/>
              <a:ext cx="276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values</a:t>
              </a:r>
              <a:endParaRPr lang="en-US" dirty="0"/>
            </a:p>
          </p:txBody>
        </p:sp>
        <p:sp>
          <p:nvSpPr>
            <p:cNvPr id="29" name="CuadroTexto 28"/>
            <p:cNvSpPr txBox="1"/>
            <p:nvPr/>
          </p:nvSpPr>
          <p:spPr>
            <a:xfrm>
              <a:off x="7666932" y="3311528"/>
              <a:ext cx="23076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right vectors</a:t>
              </a:r>
              <a:endParaRPr lang="en-US" dirty="0"/>
            </a:p>
          </p:txBody>
        </p:sp>
        <p:sp>
          <p:nvSpPr>
            <p:cNvPr id="30" name="Cerrar corchete 29"/>
            <p:cNvSpPr/>
            <p:nvPr/>
          </p:nvSpPr>
          <p:spPr>
            <a:xfrm rot="5400000">
              <a:off x="2927207" y="2240668"/>
              <a:ext cx="53798" cy="2087922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Cerrar corchete 30"/>
            <p:cNvSpPr/>
            <p:nvPr/>
          </p:nvSpPr>
          <p:spPr>
            <a:xfrm rot="5400000">
              <a:off x="5945882" y="1903300"/>
              <a:ext cx="53799" cy="2762657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Cerrar corchete 31"/>
            <p:cNvSpPr/>
            <p:nvPr/>
          </p:nvSpPr>
          <p:spPr>
            <a:xfrm rot="5400000">
              <a:off x="8797896" y="2461235"/>
              <a:ext cx="45719" cy="1638707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upo 40"/>
          <p:cNvGrpSpPr/>
          <p:nvPr/>
        </p:nvGrpSpPr>
        <p:grpSpPr>
          <a:xfrm>
            <a:off x="1382929" y="4577774"/>
            <a:ext cx="8030728" cy="1818080"/>
            <a:chOff x="1382929" y="4577774"/>
            <a:chExt cx="8030728" cy="1818080"/>
          </a:xfrm>
        </p:grpSpPr>
        <p:pic>
          <p:nvPicPr>
            <p:cNvPr id="34" name="Imagen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929" y="4577774"/>
              <a:ext cx="8030728" cy="1294185"/>
            </a:xfrm>
            <a:prstGeom prst="rect">
              <a:avLst/>
            </a:prstGeom>
          </p:spPr>
        </p:pic>
        <p:sp>
          <p:nvSpPr>
            <p:cNvPr id="35" name="CuadroTexto 34"/>
            <p:cNvSpPr txBox="1"/>
            <p:nvPr/>
          </p:nvSpPr>
          <p:spPr>
            <a:xfrm>
              <a:off x="1961593" y="6026522"/>
              <a:ext cx="2081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left vectors</a:t>
              </a:r>
              <a:endParaRPr lang="en-US" dirty="0"/>
            </a:p>
          </p:txBody>
        </p:sp>
        <p:sp>
          <p:nvSpPr>
            <p:cNvPr id="36" name="CuadroTexto 35"/>
            <p:cNvSpPr txBox="1"/>
            <p:nvPr/>
          </p:nvSpPr>
          <p:spPr>
            <a:xfrm>
              <a:off x="4614863" y="6026522"/>
              <a:ext cx="20775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values</a:t>
              </a:r>
              <a:endParaRPr lang="en-US" dirty="0"/>
            </a:p>
          </p:txBody>
        </p:sp>
        <p:sp>
          <p:nvSpPr>
            <p:cNvPr id="37" name="CuadroTexto 36"/>
            <p:cNvSpPr txBox="1"/>
            <p:nvPr/>
          </p:nvSpPr>
          <p:spPr>
            <a:xfrm>
              <a:off x="6915151" y="6026522"/>
              <a:ext cx="2209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Singular right vectors</a:t>
              </a:r>
              <a:endParaRPr lang="en-US" dirty="0"/>
            </a:p>
          </p:txBody>
        </p:sp>
        <p:sp>
          <p:nvSpPr>
            <p:cNvPr id="38" name="Cerrar corchete 37"/>
            <p:cNvSpPr/>
            <p:nvPr/>
          </p:nvSpPr>
          <p:spPr>
            <a:xfrm rot="5400000">
              <a:off x="2972450" y="4955662"/>
              <a:ext cx="53798" cy="2087922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Cerrar corchete 38"/>
            <p:cNvSpPr/>
            <p:nvPr/>
          </p:nvSpPr>
          <p:spPr>
            <a:xfrm rot="5400000">
              <a:off x="5630786" y="4956801"/>
              <a:ext cx="45720" cy="2077566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Cerrar corchete 39"/>
            <p:cNvSpPr/>
            <p:nvPr/>
          </p:nvSpPr>
          <p:spPr>
            <a:xfrm rot="5400000">
              <a:off x="7997190" y="5209772"/>
              <a:ext cx="45722" cy="1571625"/>
            </a:xfrm>
            <a:prstGeom prst="rightBracket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12086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Reduced Order Methods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 smtClean="0"/>
              <a:t>Dynamic Mode Decomposition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981166" y="1005596"/>
                <a:ext cx="10058400" cy="5259897"/>
              </a:xfrm>
            </p:spPr>
            <p:txBody>
              <a:bodyPr>
                <a:normAutofit/>
              </a:bodyPr>
              <a:lstStyle/>
              <a:p>
                <a:pPr marL="179388" indent="-179388">
                  <a:buFont typeface="Arial" panose="020B0604020202020204" pitchFamily="34" charset="0"/>
                  <a:buChar char="•"/>
                </a:pPr>
                <a:r>
                  <a:rPr lang="en-US" b="1" dirty="0" smtClean="0"/>
                  <a:t>Dynamic </a:t>
                </a:r>
                <a:r>
                  <a:rPr lang="en-US" b="1" dirty="0" smtClean="0"/>
                  <a:t>Mode Decomposition (DMD): </a:t>
                </a:r>
                <a:r>
                  <a:rPr lang="en-US" dirty="0" smtClean="0"/>
                  <a:t>Approximate prediction </a:t>
                </a:r>
                <a:r>
                  <a:rPr lang="en-US" dirty="0" smtClean="0"/>
                  <a:t>capabilities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Define data matrices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 smtClean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Perform </a:t>
                </a:r>
                <a:r>
                  <a:rPr lang="en-US" b="1" dirty="0" smtClean="0">
                    <a:solidFill>
                      <a:schemeClr val="accent1"/>
                    </a:solidFill>
                  </a:rPr>
                  <a:t>Truncated SVD </a:t>
                </a:r>
                <a:r>
                  <a:rPr lang="en-US" dirty="0" smtClean="0"/>
                  <a:t>to get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 smtClean="0"/>
                  <a:t>.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Calculate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 smtClean="0"/>
                  <a:t>.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Calculate </a:t>
                </a:r>
                <a:r>
                  <a:rPr lang="en-US" b="1" dirty="0" smtClean="0">
                    <a:solidFill>
                      <a:schemeClr val="accent1"/>
                    </a:solidFill>
                  </a:rPr>
                  <a:t>eigenvalues</a:t>
                </a:r>
                <a:r>
                  <a:rPr lang="en-US" dirty="0" smtClean="0"/>
                  <a:t> (in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dirty="0" smtClean="0"/>
                  <a:t>) and </a:t>
                </a:r>
                <a:r>
                  <a:rPr lang="en-US" b="1" dirty="0" smtClean="0">
                    <a:solidFill>
                      <a:schemeClr val="accent1"/>
                    </a:solidFill>
                  </a:rPr>
                  <a:t>eigenvectors</a:t>
                </a:r>
                <a:r>
                  <a:rPr lang="en-US" dirty="0" smtClean="0"/>
                  <a:t> (in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 smtClean="0"/>
                  <a:t>) of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en-US" dirty="0" smtClean="0"/>
                  <a:t>.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Calculate</a:t>
                </a:r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 smtClean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endParaRPr lang="en-US" dirty="0"/>
              </a:p>
              <a:p>
                <a:pPr marL="635508" lvl="1" indent="-342900">
                  <a:lnSpc>
                    <a:spcPct val="100000"/>
                  </a:lnSpc>
                  <a:buFont typeface="+mj-lt"/>
                  <a:buAutoNum type="arabicPeriod"/>
                </a:pPr>
                <a:r>
                  <a:rPr lang="en-US" dirty="0" smtClean="0"/>
                  <a:t>Reconstruct data:</a:t>
                </a:r>
              </a:p>
              <a:p>
                <a:pPr marL="0" indent="0">
                  <a:lnSpc>
                    <a:spcPct val="100000"/>
                  </a:lnSpc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81166" y="1005596"/>
                <a:ext cx="10058400" cy="5259897"/>
              </a:xfrm>
              <a:blipFill>
                <a:blip r:embed="rId3"/>
                <a:stretch>
                  <a:fillRect l="-1455" t="-1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14</a:t>
            </a:fld>
            <a:endParaRPr lang="es-E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99" y="4141052"/>
            <a:ext cx="3764243" cy="1074620"/>
          </a:xfrm>
          <a:prstGeom prst="rect">
            <a:avLst/>
          </a:prstGeom>
        </p:spPr>
      </p:pic>
      <p:grpSp>
        <p:nvGrpSpPr>
          <p:cNvPr id="5" name="Grupo 4"/>
          <p:cNvGrpSpPr/>
          <p:nvPr/>
        </p:nvGrpSpPr>
        <p:grpSpPr>
          <a:xfrm>
            <a:off x="1781599" y="5632619"/>
            <a:ext cx="2271427" cy="849196"/>
            <a:chOff x="1344017" y="1567923"/>
            <a:chExt cx="2271427" cy="849196"/>
          </a:xfrm>
        </p:grpSpPr>
        <p:sp>
          <p:nvSpPr>
            <p:cNvPr id="16" name="Rectángulo redondeado 15"/>
            <p:cNvSpPr/>
            <p:nvPr/>
          </p:nvSpPr>
          <p:spPr>
            <a:xfrm>
              <a:off x="2080657" y="1567923"/>
              <a:ext cx="331803" cy="330346"/>
            </a:xfrm>
            <a:prstGeom prst="roundRect">
              <a:avLst>
                <a:gd name="adj" fmla="val 7221"/>
              </a:avLst>
            </a:prstGeom>
            <a:solidFill>
              <a:srgbClr val="99CC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ángulo redondeado 16"/>
            <p:cNvSpPr/>
            <p:nvPr/>
          </p:nvSpPr>
          <p:spPr>
            <a:xfrm>
              <a:off x="2488815" y="1567923"/>
              <a:ext cx="633004" cy="330346"/>
            </a:xfrm>
            <a:prstGeom prst="roundRect">
              <a:avLst>
                <a:gd name="adj" fmla="val 7221"/>
              </a:avLst>
            </a:prstGeom>
            <a:solidFill>
              <a:srgbClr val="FFBF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b="1" dirty="0">
                <a:solidFill>
                  <a:schemeClr val="tx1"/>
                </a:solidFill>
              </a:endParaRPr>
            </a:p>
          </p:txBody>
        </p:sp>
        <p:pic>
          <p:nvPicPr>
            <p:cNvPr id="14" name="Imagen 13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44"/>
            <a:stretch/>
          </p:blipFill>
          <p:spPr>
            <a:xfrm>
              <a:off x="1344017" y="1574565"/>
              <a:ext cx="1823614" cy="317063"/>
            </a:xfrm>
            <a:prstGeom prst="rect">
              <a:avLst/>
            </a:prstGeom>
          </p:spPr>
        </p:pic>
        <p:sp>
          <p:nvSpPr>
            <p:cNvPr id="18" name="CuadroTexto 17"/>
            <p:cNvSpPr txBox="1"/>
            <p:nvPr/>
          </p:nvSpPr>
          <p:spPr>
            <a:xfrm>
              <a:off x="1635415" y="2047787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Modes    Dynamics</a:t>
              </a:r>
              <a:endParaRPr lang="en-US" dirty="0"/>
            </a:p>
          </p:txBody>
        </p:sp>
        <p:cxnSp>
          <p:nvCxnSpPr>
            <p:cNvPr id="20" name="Conector recto de flecha 19"/>
            <p:cNvCxnSpPr/>
            <p:nvPr/>
          </p:nvCxnSpPr>
          <p:spPr>
            <a:xfrm flipH="1">
              <a:off x="2074061" y="1888486"/>
              <a:ext cx="172497" cy="232373"/>
            </a:xfrm>
            <a:prstGeom prst="straightConnector1">
              <a:avLst/>
            </a:prstGeom>
            <a:ln>
              <a:solidFill>
                <a:srgbClr val="99C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de flecha 22"/>
            <p:cNvCxnSpPr/>
            <p:nvPr/>
          </p:nvCxnSpPr>
          <p:spPr>
            <a:xfrm>
              <a:off x="2785754" y="1888486"/>
              <a:ext cx="190849" cy="232373"/>
            </a:xfrm>
            <a:prstGeom prst="straightConnector1">
              <a:avLst/>
            </a:prstGeom>
            <a:ln>
              <a:solidFill>
                <a:srgbClr val="FFBFA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CuadroTexto 18"/>
              <p:cNvSpPr txBox="1"/>
              <p:nvPr/>
            </p:nvSpPr>
            <p:spPr>
              <a:xfrm>
                <a:off x="5633140" y="7003003"/>
                <a:ext cx="110530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000" b="0" i="1" smtClean="0">
                          <a:latin typeface="Cambria Math" panose="02040503050406030204" pitchFamily="18" charset="0"/>
                        </a:rPr>
                        <m:t>𝑐𝑢𝑔𝑈𝐴𝑥𝑏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9" name="Cuadro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3140" y="7003003"/>
                <a:ext cx="1105303" cy="307777"/>
              </a:xfrm>
              <a:prstGeom prst="rect">
                <a:avLst/>
              </a:prstGeom>
              <a:blipFill>
                <a:blip r:embed="rId6"/>
                <a:stretch>
                  <a:fillRect l="-7182" r="-7735" b="-36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n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599" y="1778880"/>
            <a:ext cx="6514183" cy="875378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6346275" y="4106383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Modes</a:t>
            </a:r>
            <a:endParaRPr lang="en-U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6346275" y="4484171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 amplitude</a:t>
            </a:r>
            <a:endParaRPr lang="en-US" dirty="0"/>
          </a:p>
        </p:txBody>
      </p:sp>
      <p:sp>
        <p:nvSpPr>
          <p:cNvPr id="22" name="CuadroTexto 21"/>
          <p:cNvSpPr txBox="1"/>
          <p:nvPr/>
        </p:nvSpPr>
        <p:spPr>
          <a:xfrm>
            <a:off x="6350543" y="4873612"/>
            <a:ext cx="2864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Continuous time eigenvalues</a:t>
            </a:r>
            <a:endParaRPr lang="en-US" dirty="0"/>
          </a:p>
        </p:txBody>
      </p:sp>
      <p:cxnSp>
        <p:nvCxnSpPr>
          <p:cNvPr id="24" name="Conector recto de flecha 23"/>
          <p:cNvCxnSpPr/>
          <p:nvPr/>
        </p:nvCxnSpPr>
        <p:spPr>
          <a:xfrm>
            <a:off x="3676650" y="4295775"/>
            <a:ext cx="2552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3019425" y="4686300"/>
            <a:ext cx="3209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de flecha 26"/>
          <p:cNvCxnSpPr/>
          <p:nvPr/>
        </p:nvCxnSpPr>
        <p:spPr>
          <a:xfrm>
            <a:off x="5633140" y="5067300"/>
            <a:ext cx="596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11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SzPct val="150000"/>
              <a:buFont typeface="Arial" panose="020B0604020202020204" pitchFamily="34" charset="0"/>
              <a:buChar char="•"/>
            </a:pPr>
            <a:endParaRPr lang="en-US" b="1" dirty="0" smtClean="0"/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err="1" smtClean="0"/>
              <a:t>FEniCS</a:t>
            </a:r>
            <a:r>
              <a:rPr lang="en-US" b="1" dirty="0" smtClean="0"/>
              <a:t> Project</a:t>
            </a:r>
            <a:r>
              <a:rPr lang="en-US" dirty="0" smtClean="0"/>
              <a:t>: Finite element method</a:t>
            </a:r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err="1" smtClean="0"/>
              <a:t>PyDMD</a:t>
            </a:r>
            <a:r>
              <a:rPr lang="en-US" dirty="0" smtClean="0"/>
              <a:t>: Dynamic mode decomposition</a:t>
            </a:r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/>
              <a:t>Other Software</a:t>
            </a:r>
            <a:r>
              <a:rPr lang="en-US" dirty="0" smtClean="0"/>
              <a:t>: </a:t>
            </a:r>
            <a:r>
              <a:rPr lang="en-US" dirty="0" err="1" smtClean="0"/>
              <a:t>ParaView</a:t>
            </a:r>
            <a:r>
              <a:rPr lang="en-US" dirty="0" smtClean="0"/>
              <a:t>, </a:t>
            </a:r>
            <a:r>
              <a:rPr lang="en-US" dirty="0" err="1" smtClean="0"/>
              <a:t>scikit</a:t>
            </a:r>
            <a:r>
              <a:rPr lang="en-US" dirty="0" smtClean="0"/>
              <a:t>-learn package, Docker, MATLAB…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15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834" y="4202544"/>
            <a:ext cx="3784153" cy="132195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205" y="4022892"/>
            <a:ext cx="1681257" cy="168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336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</p:spPr>
            <p:txBody>
              <a:bodyPr>
                <a:noAutofit/>
              </a:bodyPr>
              <a:lstStyle/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Error </a:t>
                </a:r>
                <a:r>
                  <a:rPr lang="en-US" sz="1850" b="1" dirty="0"/>
                  <a:t>Control Through Space and Time Step </a:t>
                </a:r>
                <a:r>
                  <a:rPr lang="en-US" sz="1850" b="1" dirty="0" smtClean="0"/>
                  <a:t>Size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/>
                  <a:t> </a:t>
                </a:r>
                <a:r>
                  <a:rPr lang="en-US" sz="1850" dirty="0" smtClean="0"/>
                  <a:t>  </a:t>
                </a:r>
                <a:r>
                  <a:rPr lang="en-US" sz="1850" dirty="0" smtClean="0"/>
                  <a:t>Validates </a:t>
                </a:r>
                <a:r>
                  <a:rPr lang="en-US" sz="1850" dirty="0" smtClean="0"/>
                  <a:t>discretization methods (FEM and </a:t>
                </a:r>
                <a:r>
                  <a:rPr lang="en-US" sz="1850" dirty="0" err="1" smtClean="0"/>
                  <a:t>Newmark</a:t>
                </a:r>
                <a:r>
                  <a:rPr lang="en-US" sz="1850" dirty="0" smtClean="0"/>
                  <a:t>) using: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in smooth impulse response.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sharp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regime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Exact </a:t>
                </a:r>
                <a:r>
                  <a:rPr lang="en-US" sz="1850" b="1" dirty="0"/>
                  <a:t>Result Using </a:t>
                </a:r>
                <a:r>
                  <a:rPr lang="en-US" sz="1850" b="1" dirty="0" err="1"/>
                  <a:t>d'Alembert's</a:t>
                </a:r>
                <a:r>
                  <a:rPr lang="en-US" sz="1850" b="1" dirty="0"/>
                  <a:t> Solution </a:t>
                </a:r>
                <a:r>
                  <a:rPr lang="en-US" sz="1850" b="1" dirty="0" smtClean="0"/>
                  <a:t> 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models with null </a:t>
                </a:r>
                <a:r>
                  <a:rPr lang="en-US" sz="1850" dirty="0" err="1" smtClean="0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response</a:t>
                </a:r>
                <a:endParaRPr lang="en-US" sz="1850" dirty="0" smtClean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Exact </a:t>
                </a:r>
                <a:r>
                  <a:rPr lang="en-US" sz="1850" b="1" dirty="0"/>
                  <a:t>Result Using Harmonic Solution </a:t>
                </a:r>
                <a:endParaRPr lang="en-US" sz="1850" b="1" dirty="0" smtClean="0"/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models </a:t>
                </a:r>
                <a:r>
                  <a:rPr lang="es-ES" sz="185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es-ES" sz="185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18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50" dirty="0" smtClean="0">
                  <a:solidFill>
                    <a:schemeClr val="tx1"/>
                  </a:solidFill>
                </a:endParaRP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s-ES" sz="1850" dirty="0" smtClean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regime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- rigid porous coupled </a:t>
                </a:r>
                <a:r>
                  <a:rPr lang="en-US" sz="1850" dirty="0">
                    <a:solidFill>
                      <a:schemeClr val="tx1"/>
                    </a:solidFill>
                  </a:rPr>
                  <a:t>models </a:t>
                </a:r>
                <a:r>
                  <a:rPr lang="es-ES" sz="1850" dirty="0" err="1">
                    <a:solidFill>
                      <a:schemeClr val="tx1"/>
                    </a:solidFill>
                  </a:rPr>
                  <a:t>with</a:t>
                </a:r>
                <a:r>
                  <a:rPr lang="es-ES" sz="1850" dirty="0">
                    <a:solidFill>
                      <a:schemeClr val="tx1"/>
                    </a:solidFill>
                  </a:rPr>
                  <a:t> </a:t>
                </a:r>
                <a:r>
                  <a:rPr lang="en-US" sz="1850" dirty="0">
                    <a:solidFill>
                      <a:schemeClr val="tx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185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s-ES" sz="185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regime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err="1" smtClean="0"/>
                  <a:t>Umnova's</a:t>
                </a:r>
                <a:r>
                  <a:rPr lang="en-US" sz="1850" b="1" dirty="0" smtClean="0"/>
                  <a:t> </a:t>
                </a:r>
                <a:r>
                  <a:rPr lang="en-US" sz="1850" b="1" dirty="0"/>
                  <a:t>Low Frequency Approximation </a:t>
                </a:r>
                <a:r>
                  <a:rPr lang="en-US" sz="1850" b="1" dirty="0" smtClean="0"/>
                  <a:t>Comparison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</a:t>
                </a:r>
                <a:r>
                  <a:rPr lang="en-US" sz="1850" dirty="0" err="1" smtClean="0">
                    <a:solidFill>
                      <a:schemeClr val="tx1"/>
                    </a:solidFill>
                  </a:rPr>
                  <a:t>poro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-elastic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85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  <a:blipFill>
                <a:blip r:embed="rId3"/>
                <a:stretch>
                  <a:fillRect l="-1333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2001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17</a:t>
            </a:fld>
            <a:endParaRPr lang="es-ES"/>
          </a:p>
        </p:txBody>
      </p:sp>
      <p:sp>
        <p:nvSpPr>
          <p:cNvPr id="4" name="Rectángulo redondeado 3"/>
          <p:cNvSpPr/>
          <p:nvPr/>
        </p:nvSpPr>
        <p:spPr>
          <a:xfrm>
            <a:off x="5524500" y="5156200"/>
            <a:ext cx="2603500" cy="33020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</p:spPr>
            <p:txBody>
              <a:bodyPr>
                <a:noAutofit/>
              </a:bodyPr>
              <a:lstStyle/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Error </a:t>
                </a:r>
                <a:r>
                  <a:rPr lang="en-US" sz="1850" b="1" dirty="0"/>
                  <a:t>Control Through Space and Time Step </a:t>
                </a:r>
                <a:r>
                  <a:rPr lang="en-US" sz="1850" b="1" dirty="0" smtClean="0"/>
                  <a:t>Size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/>
                  <a:t> </a:t>
                </a:r>
                <a:r>
                  <a:rPr lang="en-US" sz="1850" dirty="0" smtClean="0"/>
                  <a:t>  </a:t>
                </a:r>
                <a:r>
                  <a:rPr lang="en-US" sz="1850" dirty="0" smtClean="0"/>
                  <a:t>Validates </a:t>
                </a:r>
                <a:r>
                  <a:rPr lang="en-US" sz="1850" dirty="0" smtClean="0"/>
                  <a:t>discretization methods (FEM and </a:t>
                </a:r>
                <a:r>
                  <a:rPr lang="en-US" sz="1850" dirty="0" err="1" smtClean="0"/>
                  <a:t>Newmark</a:t>
                </a:r>
                <a:r>
                  <a:rPr lang="en-US" sz="1850" dirty="0" smtClean="0"/>
                  <a:t>) using: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in smooth impulse response.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sharp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regime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Exact </a:t>
                </a:r>
                <a:r>
                  <a:rPr lang="en-US" sz="1850" b="1" dirty="0"/>
                  <a:t>Result Using </a:t>
                </a:r>
                <a:r>
                  <a:rPr lang="en-US" sz="1850" b="1" dirty="0" err="1"/>
                  <a:t>d'Alembert's</a:t>
                </a:r>
                <a:r>
                  <a:rPr lang="en-US" sz="1850" b="1" dirty="0"/>
                  <a:t> Solution </a:t>
                </a:r>
                <a:r>
                  <a:rPr lang="en-US" sz="1850" b="1" dirty="0" smtClean="0"/>
                  <a:t> 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models with null </a:t>
                </a:r>
                <a:r>
                  <a:rPr lang="en-US" sz="1850" dirty="0" err="1" smtClean="0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tx1"/>
                    </a:solidFill>
                  </a:rPr>
                  <a:t>: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smooth impulse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response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response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sharp impulse response</a:t>
                </a:r>
                <a:endParaRPr lang="en-US" sz="1850" dirty="0" smtClean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smtClean="0"/>
                  <a:t>Exact </a:t>
                </a:r>
                <a:r>
                  <a:rPr lang="en-US" sz="1850" b="1" dirty="0"/>
                  <a:t>Result Using Harmonic Solution </a:t>
                </a:r>
                <a:endParaRPr lang="en-US" sz="1850" b="1" dirty="0" smtClean="0"/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models </a:t>
                </a:r>
                <a:r>
                  <a:rPr lang="es-ES" sz="1850" dirty="0" err="1" smtClean="0">
                    <a:solidFill>
                      <a:schemeClr val="tx1"/>
                    </a:solidFill>
                  </a:rPr>
                  <a:t>with</a:t>
                </a:r>
                <a:r>
                  <a:rPr lang="es-ES" sz="185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185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50" dirty="0" smtClean="0">
                  <a:solidFill>
                    <a:schemeClr val="tx1"/>
                  </a:solidFill>
                </a:endParaRP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s-ES" sz="1850" dirty="0" smtClean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regime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fluid - rigid porous coupled </a:t>
                </a:r>
                <a:r>
                  <a:rPr lang="en-US" sz="1850" dirty="0">
                    <a:solidFill>
                      <a:schemeClr val="tx1"/>
                    </a:solidFill>
                  </a:rPr>
                  <a:t>models </a:t>
                </a:r>
                <a:r>
                  <a:rPr lang="es-ES" sz="1850" dirty="0" err="1">
                    <a:solidFill>
                      <a:schemeClr val="tx1"/>
                    </a:solidFill>
                  </a:rPr>
                  <a:t>with</a:t>
                </a:r>
                <a:r>
                  <a:rPr lang="es-ES" sz="1850" dirty="0">
                    <a:solidFill>
                      <a:schemeClr val="tx1"/>
                    </a:solidFill>
                  </a:rPr>
                  <a:t> </a:t>
                </a:r>
                <a:r>
                  <a:rPr lang="en-US" sz="1850" dirty="0">
                    <a:solidFill>
                      <a:schemeClr val="tx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tx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tx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sz="185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s-ES" sz="1850" dirty="0">
                    <a:solidFill>
                      <a:schemeClr val="accent1"/>
                    </a:solidFill>
                    <a:ea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in harmonic regime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𝓟</m:t>
                        </m:r>
                      </m:e>
                      <m:sub>
                        <m:r>
                          <a:rPr lang="es-ES" sz="18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1850" b="1" dirty="0">
                    <a:solidFill>
                      <a:schemeClr val="tx1"/>
                    </a:solidFill>
                  </a:rPr>
                  <a:t> in harmonic 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regime</a:t>
                </a:r>
                <a:endParaRPr lang="en-US" sz="1850" b="1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ts val="1800"/>
                  </a:lnSpc>
                  <a:buFont typeface="Arial" panose="020B0604020202020204" pitchFamily="34" charset="0"/>
                  <a:buChar char="•"/>
                </a:pPr>
                <a:r>
                  <a:rPr lang="en-US" sz="1850" b="1" dirty="0" err="1" smtClean="0"/>
                  <a:t>Umnova's</a:t>
                </a:r>
                <a:r>
                  <a:rPr lang="en-US" sz="1850" b="1" dirty="0" smtClean="0"/>
                  <a:t> </a:t>
                </a:r>
                <a:r>
                  <a:rPr lang="en-US" sz="1850" b="1" dirty="0"/>
                  <a:t>Low Frequency Approximation </a:t>
                </a:r>
                <a:r>
                  <a:rPr lang="en-US" sz="1850" b="1" dirty="0" smtClean="0"/>
                  <a:t>Comparison</a:t>
                </a:r>
              </a:p>
              <a:p>
                <a:pPr marL="292608" lvl="1" indent="0">
                  <a:lnSpc>
                    <a:spcPts val="18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Validates </a:t>
                </a:r>
                <a:r>
                  <a:rPr lang="en-US" sz="1850" dirty="0" err="1" smtClean="0">
                    <a:solidFill>
                      <a:schemeClr val="tx1"/>
                    </a:solidFill>
                  </a:rPr>
                  <a:t>poro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-elastic </a:t>
                </a:r>
                <a:r>
                  <a:rPr lang="en-US" sz="1850" dirty="0" smtClean="0">
                    <a:solidFill>
                      <a:schemeClr val="tx1"/>
                    </a:solidFill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sz="1850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  <a:blipFill>
                <a:blip r:embed="rId3"/>
                <a:stretch>
                  <a:fillRect l="-1333" t="-16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926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Solution</a:t>
            </a:r>
            <a:endParaRPr lang="en-U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6"/>
          <a:stretch/>
        </p:blipFill>
        <p:spPr>
          <a:xfrm>
            <a:off x="1097280" y="1027084"/>
            <a:ext cx="3547533" cy="1162800"/>
          </a:xfr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18</a:t>
            </a:fld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3"/>
          <a:stretch/>
        </p:blipFill>
        <p:spPr>
          <a:xfrm>
            <a:off x="1097280" y="2358834"/>
            <a:ext cx="3549184" cy="1162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1097638" y="3690584"/>
            <a:ext cx="3547175" cy="11628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22334"/>
            <a:ext cx="3429001" cy="13716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644813" y="5876211"/>
            <a:ext cx="666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Fluid – rigid porous coupled model with rigid-transparent boundaries.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800600" y="1211783"/>
            <a:ext cx="635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dirty="0" smtClean="0"/>
              <a:t>Transform the time domain equations to the frequency domain.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dirty="0" smtClean="0"/>
              <a:t>Solve the Helmholtz problem.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dirty="0" smtClean="0"/>
              <a:t>Transform back the exact solution to the time domain.</a:t>
            </a:r>
          </a:p>
          <a:p>
            <a:pPr marL="342900" indent="-342900">
              <a:buClr>
                <a:schemeClr val="accent1"/>
              </a:buClr>
              <a:buAutoNum type="arabicPeriod"/>
            </a:pPr>
            <a:r>
              <a:rPr lang="en-US" dirty="0" smtClean="0"/>
              <a:t>Find the initial conditions for the simulation.</a:t>
            </a:r>
            <a:endParaRPr lang="en-US" dirty="0"/>
          </a:p>
        </p:txBody>
      </p:sp>
      <p:sp>
        <p:nvSpPr>
          <p:cNvPr id="18" name="Rectángulo redondeado 17"/>
          <p:cNvSpPr/>
          <p:nvPr/>
        </p:nvSpPr>
        <p:spPr>
          <a:xfrm>
            <a:off x="5345957" y="2581274"/>
            <a:ext cx="4750543" cy="940359"/>
          </a:xfrm>
          <a:prstGeom prst="roundRect">
            <a:avLst>
              <a:gd name="adj" fmla="val 7221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Rectángulo redondeado 18"/>
          <p:cNvSpPr/>
          <p:nvPr/>
        </p:nvSpPr>
        <p:spPr>
          <a:xfrm>
            <a:off x="5345957" y="3521633"/>
            <a:ext cx="4750543" cy="940359"/>
          </a:xfrm>
          <a:prstGeom prst="roundRect">
            <a:avLst>
              <a:gd name="adj" fmla="val 7221"/>
            </a:avLst>
          </a:prstGeom>
          <a:solidFill>
            <a:srgbClr val="F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0" name="Rectángulo redondeado 19"/>
          <p:cNvSpPr/>
          <p:nvPr/>
        </p:nvSpPr>
        <p:spPr>
          <a:xfrm>
            <a:off x="5345957" y="4447773"/>
            <a:ext cx="4750543" cy="940359"/>
          </a:xfrm>
          <a:prstGeom prst="roundRect">
            <a:avLst>
              <a:gd name="adj" fmla="val 7221"/>
            </a:avLst>
          </a:prstGeom>
          <a:solidFill>
            <a:srgbClr val="CCF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74" y="2581274"/>
            <a:ext cx="4672342" cy="2783523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0" y="148081"/>
            <a:ext cx="4364353" cy="6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26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501" y="2619150"/>
            <a:ext cx="5288175" cy="268108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Solution</a:t>
            </a:r>
            <a:endParaRPr lang="en-US" dirty="0"/>
          </a:p>
        </p:txBody>
      </p:sp>
      <p:pic>
        <p:nvPicPr>
          <p:cNvPr id="12" name="Marcador de contenido 11"/>
          <p:cNvPicPr>
            <a:picLocks noGrp="1" noChangeAspect="1"/>
          </p:cNvPicPr>
          <p:nvPr>
            <p:ph idx="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56"/>
          <a:stretch/>
        </p:blipFill>
        <p:spPr>
          <a:xfrm>
            <a:off x="1097280" y="1027084"/>
            <a:ext cx="3547533" cy="1162800"/>
          </a:xfr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19</a:t>
            </a:fld>
            <a:endParaRPr lang="es-ES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93"/>
          <a:stretch/>
        </p:blipFill>
        <p:spPr>
          <a:xfrm>
            <a:off x="1097280" y="2358834"/>
            <a:ext cx="3549184" cy="11628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48"/>
          <a:stretch/>
        </p:blipFill>
        <p:spPr>
          <a:xfrm>
            <a:off x="1097638" y="3690584"/>
            <a:ext cx="3547175" cy="1162800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022334"/>
            <a:ext cx="3429001" cy="1371600"/>
          </a:xfrm>
          <a:prstGeom prst="rect">
            <a:avLst/>
          </a:prstGeom>
        </p:spPr>
      </p:pic>
      <p:sp>
        <p:nvSpPr>
          <p:cNvPr id="17" name="CuadroTexto 16"/>
          <p:cNvSpPr txBox="1"/>
          <p:nvPr/>
        </p:nvSpPr>
        <p:spPr>
          <a:xfrm>
            <a:off x="4644813" y="5876211"/>
            <a:ext cx="6661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Fluid – rigid porous coupled model with rigid-transparent boundaries.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4800600" y="1211783"/>
            <a:ext cx="63550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Transform the time domain equations to the frequency domain.</a:t>
            </a:r>
          </a:p>
          <a:p>
            <a:pPr marL="342900" indent="-342900">
              <a:buAutoNum type="arabicPeriod"/>
            </a:pPr>
            <a:r>
              <a:rPr lang="en-US" dirty="0" smtClean="0"/>
              <a:t>Solve the Helmholtz problem.</a:t>
            </a:r>
          </a:p>
          <a:p>
            <a:pPr marL="342900" indent="-342900">
              <a:buAutoNum type="arabicPeriod"/>
            </a:pPr>
            <a:r>
              <a:rPr lang="en-US" dirty="0" smtClean="0"/>
              <a:t>Transform back the exact solution to the time domain.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the initial conditions for the simulation.</a:t>
            </a:r>
            <a:endParaRPr lang="en-US" dirty="0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0" y="148081"/>
            <a:ext cx="4364353" cy="6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889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Companies</a:t>
            </a:r>
            <a:r>
              <a:rPr lang="es-ES" dirty="0" smtClean="0"/>
              <a:t> </a:t>
            </a:r>
            <a:r>
              <a:rPr lang="en-US" dirty="0" smtClean="0"/>
              <a:t>Involved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/>
              <a:t>ITMATI</a:t>
            </a:r>
            <a:r>
              <a:rPr lang="en-US" dirty="0" smtClean="0"/>
              <a:t> (</a:t>
            </a:r>
            <a:r>
              <a:rPr lang="en-US" dirty="0" err="1" smtClean="0"/>
              <a:t>Thechnological</a:t>
            </a:r>
            <a:r>
              <a:rPr lang="en-US" dirty="0" smtClean="0"/>
              <a:t> Institute for Industrial Mathematics)</a:t>
            </a:r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err="1" smtClean="0"/>
              <a:t>Microflown</a:t>
            </a:r>
            <a:r>
              <a:rPr lang="en-US" b="1" dirty="0" smtClean="0"/>
              <a:t> Technologies</a:t>
            </a:r>
          </a:p>
          <a:p>
            <a:pPr marL="363538" indent="-363538">
              <a:buSzPct val="150000"/>
              <a:buFont typeface="Arial" panose="020B0604020202020204" pitchFamily="34" charset="0"/>
              <a:buChar char="•"/>
            </a:pPr>
            <a:r>
              <a:rPr lang="en-US" b="1" dirty="0" smtClean="0"/>
              <a:t>ROMSOC Project </a:t>
            </a:r>
            <a:r>
              <a:rPr lang="en-US" dirty="0" smtClean="0"/>
              <a:t>(</a:t>
            </a:r>
            <a:r>
              <a:rPr lang="en-US" dirty="0"/>
              <a:t>Reduced Order Modeling, Simulation and Optimization of </a:t>
            </a:r>
            <a:r>
              <a:rPr lang="en-US" dirty="0" smtClean="0"/>
              <a:t>Coupled Systems)</a:t>
            </a:r>
            <a:endParaRPr lang="en-US" dirty="0"/>
          </a:p>
        </p:txBody>
      </p:sp>
      <p:sp>
        <p:nvSpPr>
          <p:cNvPr id="11" name="Marcador de número de diapositiva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</a:t>
            </a:fld>
            <a:endParaRPr lang="es-ES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032988"/>
            <a:ext cx="1941631" cy="1941631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791" y="4087590"/>
            <a:ext cx="1753692" cy="183242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1" y="4199973"/>
            <a:ext cx="1940558" cy="160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48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Results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028700"/>
            <a:ext cx="10058400" cy="5384800"/>
          </a:xfrm>
        </p:spPr>
        <p:txBody>
          <a:bodyPr>
            <a:noAutofit/>
          </a:bodyPr>
          <a:lstStyle/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Harmonic Waves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/>
              <a:t> </a:t>
            </a:r>
            <a:r>
              <a:rPr lang="en-US" sz="2000" dirty="0" smtClean="0"/>
              <a:t>  </a:t>
            </a:r>
            <a:r>
              <a:rPr lang="es-ES" sz="2000" dirty="0" err="1" smtClean="0">
                <a:solidFill>
                  <a:schemeClr val="accent1"/>
                </a:solidFill>
              </a:rPr>
              <a:t>Reconstruction</a:t>
            </a:r>
            <a:r>
              <a:rPr lang="es-ES" sz="2000" dirty="0" smtClean="0">
                <a:solidFill>
                  <a:schemeClr val="accent1"/>
                </a:solidFill>
              </a:rPr>
              <a:t> and </a:t>
            </a:r>
            <a:r>
              <a:rPr lang="es-ES" sz="2000" dirty="0" err="1" smtClean="0">
                <a:solidFill>
                  <a:schemeClr val="accent1"/>
                </a:solidFill>
              </a:rPr>
              <a:t>prediction</a:t>
            </a:r>
            <a:r>
              <a:rPr lang="es-ES" sz="2000" dirty="0" smtClean="0">
                <a:solidFill>
                  <a:schemeClr val="accent1"/>
                </a:solidFill>
              </a:rPr>
              <a:t> of </a:t>
            </a:r>
            <a:r>
              <a:rPr lang="es-ES" sz="2000" dirty="0" err="1" smtClean="0">
                <a:solidFill>
                  <a:schemeClr val="accent1"/>
                </a:solidFill>
              </a:rPr>
              <a:t>harmonic</a:t>
            </a:r>
            <a:r>
              <a:rPr lang="es-ES" sz="2000" dirty="0" smtClean="0">
                <a:solidFill>
                  <a:schemeClr val="accent1"/>
                </a:solidFill>
              </a:rPr>
              <a:t> </a:t>
            </a:r>
            <a:r>
              <a:rPr lang="es-ES" sz="2000" dirty="0" err="1" smtClean="0">
                <a:solidFill>
                  <a:schemeClr val="accent1"/>
                </a:solidFill>
              </a:rPr>
              <a:t>waves</a:t>
            </a:r>
            <a:r>
              <a:rPr lang="en-US" sz="2000" dirty="0" smtClean="0">
                <a:solidFill>
                  <a:schemeClr val="accent1"/>
                </a:solidFill>
              </a:rPr>
              <a:t>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Reducing the number of snapshots.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Increasing the discretization size.</a:t>
            </a:r>
            <a:endParaRPr lang="en-US" sz="2000" dirty="0">
              <a:solidFill>
                <a:schemeClr val="accent1"/>
              </a:solidFill>
            </a:endParaRP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Periodic </a:t>
            </a:r>
            <a:r>
              <a:rPr lang="en-US" dirty="0" smtClean="0"/>
              <a:t>Impulse Responses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Reconstruction and prediction of periodic impulse responses.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Test</a:t>
            </a:r>
            <a:r>
              <a:rPr lang="en-US" sz="2000" dirty="0">
                <a:solidFill>
                  <a:schemeClr val="accent1"/>
                </a:solidFill>
              </a:rPr>
              <a:t>: Reducing the number of snapshots</a:t>
            </a:r>
            <a:r>
              <a:rPr lang="en-US" sz="2000" dirty="0" smtClean="0">
                <a:solidFill>
                  <a:schemeClr val="accent1"/>
                </a:solidFill>
              </a:rPr>
              <a:t>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Test: Reducing the DMD rank.</a:t>
            </a:r>
            <a:endParaRPr lang="en-US" sz="2000" dirty="0" smtClean="0">
              <a:solidFill>
                <a:schemeClr val="accent1"/>
              </a:solidFill>
            </a:endParaRP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Non-Periodic Impulse Responses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Reconstruction and prediction of non-periodic impulse responses.</a:t>
            </a: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Other Approaches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</a:t>
            </a:r>
            <a:r>
              <a:rPr lang="es-ES" sz="2000" dirty="0" smtClean="0">
                <a:solidFill>
                  <a:schemeClr val="accent1"/>
                </a:solidFill>
              </a:rPr>
              <a:t>DMD vs. HODMD.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smtClean="0">
                <a:solidFill>
                  <a:schemeClr val="accent1"/>
                </a:solidFill>
              </a:rPr>
              <a:t>  Test: DMD vs. SVD.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smtClean="0">
                <a:solidFill>
                  <a:schemeClr val="accent1"/>
                </a:solidFill>
              </a:rPr>
              <a:t>  </a:t>
            </a:r>
            <a:r>
              <a:rPr lang="es-ES" sz="2000" dirty="0" err="1" smtClean="0">
                <a:solidFill>
                  <a:schemeClr val="accent1"/>
                </a:solidFill>
              </a:rPr>
              <a:t>Simulation</a:t>
            </a:r>
            <a:r>
              <a:rPr lang="es-ES" sz="2000" dirty="0" smtClean="0">
                <a:solidFill>
                  <a:schemeClr val="accent1"/>
                </a:solidFill>
              </a:rPr>
              <a:t> </a:t>
            </a:r>
            <a:r>
              <a:rPr lang="es-ES" sz="2000" dirty="0" err="1" smtClean="0">
                <a:solidFill>
                  <a:schemeClr val="accent1"/>
                </a:solidFill>
              </a:rPr>
              <a:t>mixing</a:t>
            </a:r>
            <a:r>
              <a:rPr lang="es-ES" sz="2000" dirty="0" smtClean="0">
                <a:solidFill>
                  <a:schemeClr val="accent1"/>
                </a:solidFill>
              </a:rPr>
              <a:t>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smtClean="0">
                <a:solidFill>
                  <a:schemeClr val="accent1"/>
                </a:solidFill>
              </a:rPr>
              <a:t>  </a:t>
            </a:r>
            <a:r>
              <a:rPr lang="es-ES" sz="2000" dirty="0" err="1" smtClean="0">
                <a:solidFill>
                  <a:schemeClr val="accent1"/>
                </a:solidFill>
              </a:rPr>
              <a:t>Shifted</a:t>
            </a:r>
            <a:r>
              <a:rPr lang="es-ES" sz="2000" dirty="0" smtClean="0">
                <a:solidFill>
                  <a:schemeClr val="accent1"/>
                </a:solidFill>
              </a:rPr>
              <a:t> DMD.</a:t>
            </a:r>
            <a:endParaRPr lang="en-US" sz="2000" dirty="0" smtClean="0">
              <a:solidFill>
                <a:schemeClr val="accent1"/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6544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Numerical Results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21</a:t>
            </a:fld>
            <a:endParaRPr lang="es-ES"/>
          </a:p>
        </p:txBody>
      </p:sp>
      <p:sp>
        <p:nvSpPr>
          <p:cNvPr id="4" name="Rectángulo redondeado 3"/>
          <p:cNvSpPr/>
          <p:nvPr/>
        </p:nvSpPr>
        <p:spPr>
          <a:xfrm>
            <a:off x="1282700" y="1346200"/>
            <a:ext cx="7658100" cy="31750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redondeado 5"/>
          <p:cNvSpPr/>
          <p:nvPr/>
        </p:nvSpPr>
        <p:spPr>
          <a:xfrm>
            <a:off x="1282700" y="3095587"/>
            <a:ext cx="7658100" cy="31750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redondeado 7"/>
          <p:cNvSpPr/>
          <p:nvPr/>
        </p:nvSpPr>
        <p:spPr>
          <a:xfrm>
            <a:off x="1282700" y="5588000"/>
            <a:ext cx="7658100" cy="685799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redondeado 8"/>
          <p:cNvSpPr/>
          <p:nvPr/>
        </p:nvSpPr>
        <p:spPr>
          <a:xfrm>
            <a:off x="1282700" y="4209386"/>
            <a:ext cx="7658100" cy="31750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028700"/>
            <a:ext cx="10058400" cy="5384800"/>
          </a:xfrm>
        </p:spPr>
        <p:txBody>
          <a:bodyPr>
            <a:noAutofit/>
          </a:bodyPr>
          <a:lstStyle/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Harmonic Waves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b="1" dirty="0"/>
              <a:t> </a:t>
            </a:r>
            <a:r>
              <a:rPr lang="en-US" sz="2000" b="1" dirty="0" smtClean="0"/>
              <a:t>  </a:t>
            </a:r>
            <a:r>
              <a:rPr lang="es-ES" sz="2000" b="1" dirty="0" err="1" smtClean="0"/>
              <a:t>Reconstruction</a:t>
            </a:r>
            <a:r>
              <a:rPr lang="es-ES" sz="2000" b="1" dirty="0" smtClean="0"/>
              <a:t> and </a:t>
            </a:r>
            <a:r>
              <a:rPr lang="es-ES" sz="2000" b="1" dirty="0" err="1" smtClean="0"/>
              <a:t>prediction</a:t>
            </a:r>
            <a:r>
              <a:rPr lang="es-ES" sz="2000" b="1" dirty="0" smtClean="0"/>
              <a:t> of </a:t>
            </a:r>
            <a:r>
              <a:rPr lang="es-ES" sz="2000" b="1" dirty="0" err="1" smtClean="0"/>
              <a:t>harmonic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waves</a:t>
            </a:r>
            <a:r>
              <a:rPr lang="en-US" sz="2000" b="1" dirty="0" smtClean="0"/>
              <a:t>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Reducing the number of snapshots.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Increasing the discretization size.</a:t>
            </a:r>
            <a:endParaRPr lang="en-US" sz="2000" dirty="0">
              <a:solidFill>
                <a:schemeClr val="accent1"/>
              </a:solidFill>
            </a:endParaRP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Periodic </a:t>
            </a:r>
            <a:r>
              <a:rPr lang="en-US" dirty="0" smtClean="0"/>
              <a:t>Impulse Responses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   </a:t>
            </a:r>
            <a:r>
              <a:rPr lang="en-US" sz="2000" dirty="0" smtClean="0">
                <a:solidFill>
                  <a:schemeClr val="accent1"/>
                </a:solidFill>
              </a:rPr>
              <a:t>Reconstruction and prediction of periodic impulse responses.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</a:t>
            </a:r>
            <a:r>
              <a:rPr lang="en-US" sz="2000" b="1" dirty="0" smtClean="0"/>
              <a:t>Test</a:t>
            </a:r>
            <a:r>
              <a:rPr lang="en-US" sz="2000" b="1" dirty="0"/>
              <a:t>: Reducing the number of snapshots.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>
                <a:solidFill>
                  <a:schemeClr val="accent1"/>
                </a:solidFill>
              </a:rPr>
              <a:t>   Test: Reducing the DMD rank.</a:t>
            </a:r>
            <a:endParaRPr lang="en-US" sz="2000" dirty="0" smtClean="0">
              <a:solidFill>
                <a:schemeClr val="accent1"/>
              </a:solidFill>
            </a:endParaRP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Non-Periodic Impulse Responses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 smtClean="0"/>
              <a:t>   </a:t>
            </a:r>
            <a:r>
              <a:rPr lang="en-US" sz="2000" b="1" dirty="0" smtClean="0"/>
              <a:t>Reconstruction and prediction of non-periodic impulse responses.</a:t>
            </a:r>
          </a:p>
          <a:p>
            <a:pPr marL="266700" indent="-266700">
              <a:lnSpc>
                <a:spcPts val="2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Other Approaches</a:t>
            </a:r>
            <a:endParaRPr lang="en-US" dirty="0" smtClean="0"/>
          </a:p>
          <a:p>
            <a:pPr marL="292608" lvl="1" indent="0">
              <a:lnSpc>
                <a:spcPts val="2000"/>
              </a:lnSpc>
              <a:buNone/>
            </a:pPr>
            <a:r>
              <a:rPr lang="en-US" sz="2000" dirty="0">
                <a:solidFill>
                  <a:schemeClr val="accent1"/>
                </a:solidFill>
              </a:rPr>
              <a:t> </a:t>
            </a:r>
            <a:r>
              <a:rPr lang="en-US" sz="2000" dirty="0" smtClean="0">
                <a:solidFill>
                  <a:schemeClr val="accent1"/>
                </a:solidFill>
              </a:rPr>
              <a:t>  Test: </a:t>
            </a:r>
            <a:r>
              <a:rPr lang="es-ES" sz="2000" dirty="0" smtClean="0">
                <a:solidFill>
                  <a:schemeClr val="accent1"/>
                </a:solidFill>
              </a:rPr>
              <a:t>DMD vs. HODMD.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dirty="0">
                <a:solidFill>
                  <a:schemeClr val="accent1"/>
                </a:solidFill>
              </a:rPr>
              <a:t> </a:t>
            </a:r>
            <a:r>
              <a:rPr lang="es-ES" sz="2000" dirty="0" smtClean="0">
                <a:solidFill>
                  <a:schemeClr val="accent1"/>
                </a:solidFill>
              </a:rPr>
              <a:t>  Test: DMD vs. SVD.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b="1" dirty="0"/>
              <a:t> </a:t>
            </a:r>
            <a:r>
              <a:rPr lang="es-ES" sz="2000" b="1" dirty="0" smtClean="0"/>
              <a:t>  </a:t>
            </a:r>
            <a:r>
              <a:rPr lang="es-ES" sz="2000" b="1" dirty="0" err="1" smtClean="0"/>
              <a:t>Simulation</a:t>
            </a:r>
            <a:r>
              <a:rPr lang="es-ES" sz="2000" b="1" dirty="0" smtClean="0"/>
              <a:t> </a:t>
            </a:r>
            <a:r>
              <a:rPr lang="es-ES" sz="2000" b="1" dirty="0" err="1" smtClean="0"/>
              <a:t>mixing</a:t>
            </a:r>
            <a:r>
              <a:rPr lang="es-ES" sz="2000" b="1" dirty="0" smtClean="0"/>
              <a:t>.</a:t>
            </a:r>
          </a:p>
          <a:p>
            <a:pPr marL="292608" lvl="1" indent="0">
              <a:lnSpc>
                <a:spcPts val="2000"/>
              </a:lnSpc>
              <a:buNone/>
            </a:pPr>
            <a:r>
              <a:rPr lang="es-ES" sz="2000" b="1" dirty="0"/>
              <a:t> </a:t>
            </a:r>
            <a:r>
              <a:rPr lang="es-ES" sz="2000" b="1" dirty="0" smtClean="0"/>
              <a:t>  </a:t>
            </a:r>
            <a:r>
              <a:rPr lang="es-ES" sz="2000" b="1" dirty="0" err="1" smtClean="0"/>
              <a:t>Shifted</a:t>
            </a:r>
            <a:r>
              <a:rPr lang="es-ES" sz="2000" b="1" dirty="0" smtClean="0"/>
              <a:t> DMD.</a:t>
            </a:r>
            <a:endParaRPr lang="en-U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142420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Harmonic Waves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097280" y="1038645"/>
            <a:ext cx="1840835" cy="736282"/>
          </a:xfrm>
        </p:spPr>
        <p:txBody>
          <a:bodyPr/>
          <a:lstStyle/>
          <a:p>
            <a:pPr algn="r"/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>
          <a:xfrm>
            <a:off x="1097280" y="3788879"/>
            <a:ext cx="1840836" cy="736282"/>
          </a:xfrm>
        </p:spPr>
        <p:txBody>
          <a:bodyPr/>
          <a:lstStyle/>
          <a:p>
            <a:pPr algn="r"/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22</a:t>
            </a:fld>
            <a:endParaRPr lang="es-ES"/>
          </a:p>
        </p:txBody>
      </p:sp>
      <p:pic>
        <p:nvPicPr>
          <p:cNvPr id="25" name="Marcador de contenido 2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47" y="1038645"/>
            <a:ext cx="6586086" cy="2750234"/>
          </a:xfrm>
        </p:spPr>
      </p:pic>
      <p:pic>
        <p:nvPicPr>
          <p:cNvPr id="26" name="Marcador de contenido 2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9088" y="3676836"/>
            <a:ext cx="6558945" cy="2750234"/>
          </a:xfr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5"/>
          <a:stretch/>
        </p:blipFill>
        <p:spPr>
          <a:xfrm>
            <a:off x="7543800" y="47333"/>
            <a:ext cx="3611879" cy="823949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71" y="4855369"/>
            <a:ext cx="2002887" cy="10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732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Periodic Impulses</a:t>
            </a:r>
            <a:endParaRPr lang="en-US" dirty="0"/>
          </a:p>
        </p:txBody>
      </p:sp>
      <p:sp>
        <p:nvSpPr>
          <p:cNvPr id="16" name="Marcador de texto 15"/>
          <p:cNvSpPr>
            <a:spLocks noGrp="1"/>
          </p:cNvSpPr>
          <p:nvPr>
            <p:ph type="body" idx="1"/>
          </p:nvPr>
        </p:nvSpPr>
        <p:spPr>
          <a:xfrm>
            <a:off x="1238249" y="1033575"/>
            <a:ext cx="1732295" cy="736282"/>
          </a:xfrm>
        </p:spPr>
        <p:txBody>
          <a:bodyPr/>
          <a:lstStyle/>
          <a:p>
            <a:pPr algn="r"/>
            <a:r>
              <a:rPr lang="en-US" dirty="0" smtClean="0"/>
              <a:t>Over a period</a:t>
            </a:r>
            <a:endParaRPr lang="en-US" dirty="0"/>
          </a:p>
        </p:txBody>
      </p:sp>
      <p:sp>
        <p:nvSpPr>
          <p:cNvPr id="18" name="Marcador de texto 17"/>
          <p:cNvSpPr>
            <a:spLocks noGrp="1"/>
          </p:cNvSpPr>
          <p:nvPr>
            <p:ph type="body" sz="quarter" idx="3"/>
          </p:nvPr>
        </p:nvSpPr>
        <p:spPr>
          <a:xfrm>
            <a:off x="1097280" y="3788879"/>
            <a:ext cx="1873582" cy="736282"/>
          </a:xfrm>
        </p:spPr>
        <p:txBody>
          <a:bodyPr/>
          <a:lstStyle/>
          <a:p>
            <a:pPr algn="r"/>
            <a:r>
              <a:rPr lang="en-US" dirty="0" smtClean="0"/>
              <a:t>Under a period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23</a:t>
            </a:fld>
            <a:endParaRPr lang="es-ES"/>
          </a:p>
        </p:txBody>
      </p:sp>
      <p:pic>
        <p:nvPicPr>
          <p:cNvPr id="30" name="Marcador de contenido 29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03" y="3676837"/>
            <a:ext cx="6634480" cy="2755304"/>
          </a:xfrm>
        </p:spPr>
      </p:pic>
      <p:pic>
        <p:nvPicPr>
          <p:cNvPr id="29" name="Marcador de contenido 28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703" y="1033575"/>
            <a:ext cx="6634480" cy="2755304"/>
          </a:xfrm>
        </p:spPr>
      </p:pic>
      <p:pic>
        <p:nvPicPr>
          <p:cNvPr id="32" name="Imagen 3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2295" r="11315"/>
          <a:stretch/>
        </p:blipFill>
        <p:spPr>
          <a:xfrm>
            <a:off x="7743218" y="15240"/>
            <a:ext cx="3412462" cy="890772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71" y="4855370"/>
            <a:ext cx="2002889" cy="10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9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Non-Periodic Impulses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097280" y="1038645"/>
            <a:ext cx="1840835" cy="736282"/>
          </a:xfrm>
        </p:spPr>
        <p:txBody>
          <a:bodyPr/>
          <a:lstStyle/>
          <a:p>
            <a:pPr algn="r"/>
            <a:r>
              <a:rPr lang="en-US" dirty="0" smtClean="0"/>
              <a:t>Reconstruction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>
          <a:xfrm>
            <a:off x="1097280" y="3788879"/>
            <a:ext cx="1840836" cy="736282"/>
          </a:xfrm>
        </p:spPr>
        <p:txBody>
          <a:bodyPr/>
          <a:lstStyle/>
          <a:p>
            <a:pPr algn="r"/>
            <a:r>
              <a:rPr lang="en-US" dirty="0" smtClean="0"/>
              <a:t>Prediction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24</a:t>
            </a:fld>
            <a:endParaRPr lang="es-ES"/>
          </a:p>
        </p:txBody>
      </p:sp>
      <p:pic>
        <p:nvPicPr>
          <p:cNvPr id="25" name="Marcador de contenido 2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0965" y="1038645"/>
            <a:ext cx="6466105" cy="2750234"/>
          </a:xfrm>
        </p:spPr>
      </p:pic>
      <p:pic>
        <p:nvPicPr>
          <p:cNvPr id="26" name="Marcador de contenido 25"/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966" y="3700522"/>
            <a:ext cx="6558945" cy="2702862"/>
          </a:xfrm>
        </p:spPr>
      </p:pic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5"/>
          <a:stretch/>
        </p:blipFill>
        <p:spPr>
          <a:xfrm>
            <a:off x="7543800" y="47333"/>
            <a:ext cx="3611879" cy="823949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771" y="4855370"/>
            <a:ext cx="2002888" cy="103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1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</a:t>
            </a:r>
            <a:endParaRPr lang="en-US" dirty="0"/>
          </a:p>
        </p:txBody>
      </p:sp>
      <p:sp>
        <p:nvSpPr>
          <p:cNvPr id="8" name="Marcador de texto 7"/>
          <p:cNvSpPr>
            <a:spLocks noGrp="1"/>
          </p:cNvSpPr>
          <p:nvPr>
            <p:ph type="body" idx="1"/>
          </p:nvPr>
        </p:nvSpPr>
        <p:spPr>
          <a:xfrm>
            <a:off x="1097280" y="1038645"/>
            <a:ext cx="2244232" cy="736282"/>
          </a:xfrm>
        </p:spPr>
        <p:txBody>
          <a:bodyPr/>
          <a:lstStyle/>
          <a:p>
            <a:pPr algn="r"/>
            <a:r>
              <a:rPr lang="en-US" dirty="0" smtClean="0"/>
              <a:t>Simulation Mixing</a:t>
            </a:r>
            <a:endParaRPr lang="en-US" dirty="0"/>
          </a:p>
        </p:txBody>
      </p:sp>
      <p:sp>
        <p:nvSpPr>
          <p:cNvPr id="10" name="Marcador de texto 9"/>
          <p:cNvSpPr>
            <a:spLocks noGrp="1"/>
          </p:cNvSpPr>
          <p:nvPr>
            <p:ph type="body" sz="quarter" idx="3"/>
          </p:nvPr>
        </p:nvSpPr>
        <p:spPr>
          <a:xfrm>
            <a:off x="1500676" y="3788879"/>
            <a:ext cx="1840836" cy="736282"/>
          </a:xfrm>
        </p:spPr>
        <p:txBody>
          <a:bodyPr/>
          <a:lstStyle/>
          <a:p>
            <a:pPr algn="r"/>
            <a:r>
              <a:rPr lang="en-US" dirty="0" smtClean="0"/>
              <a:t>Shifted DMD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25</a:t>
            </a:fld>
            <a:endParaRPr lang="es-ES"/>
          </a:p>
        </p:txBody>
      </p:sp>
      <p:pic>
        <p:nvPicPr>
          <p:cNvPr id="28" name="Imagen 2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995"/>
          <a:stretch/>
        </p:blipFill>
        <p:spPr>
          <a:xfrm>
            <a:off x="7543800" y="47333"/>
            <a:ext cx="3611879" cy="823949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0" b="5948"/>
          <a:stretch/>
        </p:blipFill>
        <p:spPr>
          <a:xfrm>
            <a:off x="3341512" y="914401"/>
            <a:ext cx="6767147" cy="2743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1" b="3763"/>
          <a:stretch/>
        </p:blipFill>
        <p:spPr>
          <a:xfrm>
            <a:off x="3341512" y="3781845"/>
            <a:ext cx="6584251" cy="2578100"/>
          </a:xfrm>
          <a:prstGeom prst="rect">
            <a:avLst/>
          </a:prstGeom>
        </p:spPr>
      </p:pic>
      <p:sp>
        <p:nvSpPr>
          <p:cNvPr id="16" name="Rectángulo 15"/>
          <p:cNvSpPr/>
          <p:nvPr/>
        </p:nvSpPr>
        <p:spPr>
          <a:xfrm>
            <a:off x="4076700" y="955491"/>
            <a:ext cx="241300" cy="3098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57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73050" indent="-273050">
              <a:buFont typeface="Arial" panose="020B0604020202020204" pitchFamily="34" charset="0"/>
              <a:buChar char="•"/>
            </a:pPr>
            <a:r>
              <a:rPr lang="en-US" b="1" dirty="0" smtClean="0"/>
              <a:t>Work completed:</a:t>
            </a:r>
          </a:p>
          <a:p>
            <a:pPr marL="360363" lvl="1" indent="0" defTabSz="404813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6</a:t>
            </a:r>
            <a:r>
              <a:rPr lang="en-US" dirty="0" smtClean="0"/>
              <a:t> 	Acoustic models</a:t>
            </a:r>
          </a:p>
          <a:p>
            <a:pPr marL="360363" lvl="1" indent="0" defTabSz="404813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15</a:t>
            </a:r>
            <a:r>
              <a:rPr lang="en-US" dirty="0" smtClean="0"/>
              <a:t> 	Test cases</a:t>
            </a:r>
          </a:p>
          <a:p>
            <a:pPr marL="360363" lvl="1" indent="0" defTabSz="404813">
              <a:buNone/>
            </a:pPr>
            <a:r>
              <a:rPr lang="en-US" sz="2000" b="1" dirty="0" smtClean="0">
                <a:solidFill>
                  <a:schemeClr val="accent1"/>
                </a:solidFill>
              </a:rPr>
              <a:t>11</a:t>
            </a:r>
            <a:r>
              <a:rPr lang="en-US" dirty="0" smtClean="0"/>
              <a:t>	ROMs scenarios</a:t>
            </a:r>
            <a:r>
              <a:rPr lang="en-US" dirty="0"/>
              <a:t>	</a:t>
            </a:r>
            <a:endParaRPr lang="en-US" dirty="0" smtClean="0"/>
          </a:p>
          <a:p>
            <a:pPr marL="273050" indent="-273050">
              <a:buFont typeface="Arial" panose="020B0604020202020204" pitchFamily="34" charset="0"/>
              <a:buChar char="•"/>
            </a:pPr>
            <a:r>
              <a:rPr lang="en-US" b="1" dirty="0" smtClean="0"/>
              <a:t>Conclusions:</a:t>
            </a:r>
            <a:endParaRPr lang="en-US" b="1" dirty="0"/>
          </a:p>
          <a:p>
            <a:pPr marL="360363" lvl="1" indent="0" defTabSz="404813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Accurate </a:t>
            </a:r>
            <a:r>
              <a:rPr lang="en-US" dirty="0" smtClean="0"/>
              <a:t>results in</a:t>
            </a:r>
            <a:r>
              <a:rPr lang="en-US" b="1" dirty="0" smtClean="0">
                <a:solidFill>
                  <a:schemeClr val="accent1"/>
                </a:solidFill>
              </a:rPr>
              <a:t> harmonic </a:t>
            </a:r>
            <a:r>
              <a:rPr lang="en-US" dirty="0" smtClean="0"/>
              <a:t>cases: only 3 snapshots needed.</a:t>
            </a:r>
          </a:p>
          <a:p>
            <a:pPr marL="360363" lvl="1" indent="0" defTabSz="404813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Accurate</a:t>
            </a:r>
            <a:r>
              <a:rPr lang="en-US" dirty="0" smtClean="0"/>
              <a:t> results in </a:t>
            </a:r>
            <a:r>
              <a:rPr lang="en-US" b="1" dirty="0" smtClean="0">
                <a:solidFill>
                  <a:schemeClr val="accent1"/>
                </a:solidFill>
              </a:rPr>
              <a:t>periodic impulse response</a:t>
            </a:r>
            <a:r>
              <a:rPr lang="en-US" dirty="0" smtClean="0"/>
              <a:t> cases: a single wave cycle needed.</a:t>
            </a:r>
          </a:p>
          <a:p>
            <a:pPr marL="360363" lvl="1" indent="0" defTabSz="404813">
              <a:buNone/>
            </a:pPr>
            <a:r>
              <a:rPr lang="en-US" b="1" dirty="0" smtClean="0">
                <a:solidFill>
                  <a:schemeClr val="accent1"/>
                </a:solidFill>
              </a:rPr>
              <a:t>Unfeasible</a:t>
            </a:r>
            <a:r>
              <a:rPr lang="en-US" dirty="0" smtClean="0"/>
              <a:t> use in </a:t>
            </a:r>
            <a:r>
              <a:rPr lang="en-US" b="1" dirty="0" smtClean="0">
                <a:solidFill>
                  <a:schemeClr val="accent1"/>
                </a:solidFill>
              </a:rPr>
              <a:t>non-periodic impulse response </a:t>
            </a:r>
            <a:r>
              <a:rPr lang="en-US" dirty="0" smtClean="0"/>
              <a:t>cases: unable to make predictions.</a:t>
            </a:r>
            <a:r>
              <a:rPr lang="en-US" dirty="0"/>
              <a:t>	</a:t>
            </a:r>
          </a:p>
          <a:p>
            <a:pPr marL="360363" lvl="1" indent="0" defTabSz="404813">
              <a:buNone/>
            </a:pPr>
            <a:r>
              <a:rPr lang="en-US" b="1" dirty="0">
                <a:solidFill>
                  <a:schemeClr val="accent1"/>
                </a:solidFill>
              </a:rPr>
              <a:t>Unfeasible</a:t>
            </a:r>
            <a:r>
              <a:rPr lang="en-US" dirty="0" smtClean="0"/>
              <a:t> use </a:t>
            </a:r>
            <a:r>
              <a:rPr lang="en-US" dirty="0"/>
              <a:t>using </a:t>
            </a:r>
            <a:r>
              <a:rPr lang="en-US" b="1" dirty="0">
                <a:solidFill>
                  <a:schemeClr val="accent1"/>
                </a:solidFill>
              </a:rPr>
              <a:t>simulation mixing</a:t>
            </a:r>
            <a:r>
              <a:rPr lang="en-US" dirty="0" smtClean="0"/>
              <a:t>.</a:t>
            </a:r>
          </a:p>
          <a:p>
            <a:pPr marL="273050" indent="-273050">
              <a:buFont typeface="Arial" panose="020B0604020202020204" pitchFamily="34" charset="0"/>
              <a:buChar char="•"/>
            </a:pPr>
            <a:r>
              <a:rPr lang="en-US" b="1" dirty="0" smtClean="0"/>
              <a:t>Other conclusions </a:t>
            </a:r>
            <a:r>
              <a:rPr lang="en-US" dirty="0" smtClean="0"/>
              <a:t>(not included in the slides)</a:t>
            </a:r>
            <a:r>
              <a:rPr lang="en-US" b="1" dirty="0" smtClean="0"/>
              <a:t>:</a:t>
            </a:r>
            <a:endParaRPr lang="en-US" b="1" dirty="0"/>
          </a:p>
          <a:p>
            <a:pPr marL="360363" lvl="1" indent="0" defTabSz="404813">
              <a:buNone/>
            </a:pPr>
            <a:r>
              <a:rPr lang="en-US" dirty="0" smtClean="0"/>
              <a:t>Discretization size can </a:t>
            </a:r>
            <a:r>
              <a:rPr lang="en-US" smtClean="0"/>
              <a:t>affect results.</a:t>
            </a:r>
            <a:endParaRPr lang="en-US" dirty="0" smtClean="0"/>
          </a:p>
          <a:p>
            <a:pPr marL="360363" lvl="1" indent="0" defTabSz="404813">
              <a:buNone/>
            </a:pPr>
            <a:r>
              <a:rPr lang="en-US" dirty="0" smtClean="0"/>
              <a:t>Increased DMD rank improves predictions.</a:t>
            </a:r>
          </a:p>
          <a:p>
            <a:pPr marL="360363" lvl="1" indent="0" defTabSz="404813">
              <a:buNone/>
            </a:pPr>
            <a:r>
              <a:rPr lang="en-US" dirty="0" smtClean="0"/>
              <a:t>HODMD is more versatile but requires tuning.</a:t>
            </a:r>
            <a:r>
              <a:rPr lang="en-US" dirty="0"/>
              <a:t>	</a:t>
            </a:r>
          </a:p>
          <a:p>
            <a:pPr marL="360363" lvl="1" indent="0" defTabSz="404813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60137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257300"/>
            <a:ext cx="10058400" cy="5034442"/>
          </a:xfrm>
        </p:spPr>
        <p:txBody>
          <a:bodyPr>
            <a:normAutofit/>
          </a:bodyPr>
          <a:lstStyle/>
          <a:p>
            <a:pPr marL="410655" indent="-342900" defTabSz="404813">
              <a:buFont typeface="Arial" panose="020B0604020202020204" pitchFamily="34" charset="0"/>
              <a:buChar char="•"/>
            </a:pPr>
            <a:r>
              <a:rPr lang="en-US" sz="2100" dirty="0" smtClean="0"/>
              <a:t>Explore predictions using </a:t>
            </a:r>
            <a:r>
              <a:rPr lang="en-US" sz="2100" dirty="0" err="1" smtClean="0"/>
              <a:t>MrDMD</a:t>
            </a:r>
            <a:r>
              <a:rPr lang="en-US" sz="2100" dirty="0" smtClean="0"/>
              <a:t>.</a:t>
            </a:r>
          </a:p>
          <a:p>
            <a:pPr marL="410655" indent="-342900" defTabSz="404813">
              <a:buFont typeface="Arial" panose="020B0604020202020204" pitchFamily="34" charset="0"/>
              <a:buChar char="•"/>
            </a:pPr>
            <a:r>
              <a:rPr lang="en-US" dirty="0" smtClean="0"/>
              <a:t>Extend to 3D models.</a:t>
            </a:r>
          </a:p>
          <a:p>
            <a:pPr marL="410655" indent="-342900" defTabSz="404813">
              <a:buFont typeface="Arial" panose="020B0604020202020204" pitchFamily="34" charset="0"/>
              <a:buChar char="•"/>
            </a:pPr>
            <a:r>
              <a:rPr lang="en-US" dirty="0" smtClean="0"/>
              <a:t>Explore Shifted DMD for non-periodic impulse responses.</a:t>
            </a:r>
          </a:p>
          <a:p>
            <a:pPr marL="410655" indent="-342900" defTabSz="404813">
              <a:buFont typeface="Arial" panose="020B0604020202020204" pitchFamily="34" charset="0"/>
              <a:buChar char="•"/>
            </a:pPr>
            <a:r>
              <a:rPr lang="en-US" dirty="0" smtClean="0"/>
              <a:t>Develop </a:t>
            </a:r>
            <a:r>
              <a:rPr lang="en-US" dirty="0" err="1" smtClean="0"/>
              <a:t>poro</a:t>
            </a:r>
            <a:r>
              <a:rPr lang="en-US" dirty="0" smtClean="0"/>
              <a:t>-elastic high frequency models.</a:t>
            </a:r>
            <a:r>
              <a:rPr lang="en-US" dirty="0"/>
              <a:t>	</a:t>
            </a:r>
          </a:p>
          <a:p>
            <a:pPr marL="360363" lvl="1" indent="0" defTabSz="404813">
              <a:buNone/>
            </a:pP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27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378198"/>
            <a:ext cx="3580901" cy="2661696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3088" y="3378198"/>
            <a:ext cx="6966884" cy="266169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1504950" y="5981152"/>
            <a:ext cx="29717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 smtClean="0"/>
              <a:t>MrDMD</a:t>
            </a:r>
            <a:r>
              <a:rPr lang="en-US" sz="1400" dirty="0" smtClean="0"/>
              <a:t>*</a:t>
            </a:r>
            <a:endParaRPr lang="en-US" sz="1400" dirty="0"/>
          </a:p>
        </p:txBody>
      </p:sp>
      <p:sp>
        <p:nvSpPr>
          <p:cNvPr id="11" name="CuadroTexto 10"/>
          <p:cNvSpPr txBox="1"/>
          <p:nvPr/>
        </p:nvSpPr>
        <p:spPr>
          <a:xfrm>
            <a:off x="5274731" y="5988597"/>
            <a:ext cx="61552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/>
              <a:t>Shifted POD**</a:t>
            </a:r>
            <a:endParaRPr lang="en-US" sz="14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06886" y="6563300"/>
            <a:ext cx="70743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solidFill>
                  <a:schemeClr val="bg1"/>
                </a:solidFill>
              </a:rPr>
              <a:t>* https</a:t>
            </a:r>
            <a:r>
              <a:rPr lang="en-US" sz="1050" dirty="0">
                <a:solidFill>
                  <a:schemeClr val="bg1"/>
                </a:solidFill>
              </a:rPr>
              <a:t>://</a:t>
            </a:r>
            <a:r>
              <a:rPr lang="en-US" sz="1050" dirty="0" smtClean="0">
                <a:solidFill>
                  <a:schemeClr val="bg1"/>
                </a:solidFill>
              </a:rPr>
              <a:t>mathlab.github.io/PyDMD/build/html/tutorial3mrdmd.html  ** </a:t>
            </a:r>
            <a:r>
              <a:rPr lang="en-US" sz="1050" dirty="0">
                <a:solidFill>
                  <a:schemeClr val="bg1"/>
                </a:solidFill>
              </a:rPr>
              <a:t>Reiss, J. et al</a:t>
            </a:r>
            <a:r>
              <a:rPr lang="en-US" sz="1050" dirty="0" smtClean="0">
                <a:solidFill>
                  <a:schemeClr val="bg1"/>
                </a:solidFill>
              </a:rPr>
              <a:t>.: </a:t>
            </a:r>
            <a:r>
              <a:rPr lang="en-US" sz="1050" dirty="0">
                <a:solidFill>
                  <a:schemeClr val="bg1"/>
                </a:solidFill>
              </a:rPr>
              <a:t>http://dx.doi.org/10.1137/17M1140571</a:t>
            </a:r>
            <a:r>
              <a:rPr lang="en-US" sz="1100" dirty="0">
                <a:solidFill>
                  <a:schemeClr val="bg1"/>
                </a:solidFill>
              </a:rPr>
              <a:t>.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0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 you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4795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t="13018" r="11323" b="1777"/>
          <a:stretch/>
        </p:blipFill>
        <p:spPr>
          <a:xfrm>
            <a:off x="6858197" y="182417"/>
            <a:ext cx="4297483" cy="65128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Differential Formulation</a:t>
            </a:r>
            <a:b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800" dirty="0" err="1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Umnova’s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 Porous Low Frequency Approx.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29</a:t>
            </a:fld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1097280" y="3146291"/>
            <a:ext cx="1011520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en-US" dirty="0" smtClean="0"/>
              <a:t>Transform into a displacements formulation</a:t>
            </a:r>
          </a:p>
          <a:p>
            <a:pPr marL="342900" indent="-342900">
              <a:buAutoNum type="arabicPeriod"/>
            </a:pPr>
            <a:r>
              <a:rPr lang="en-US" dirty="0" smtClean="0"/>
              <a:t>Find transparent condition through a Taylor approximation of first order, based on the harmonic Sommerfeld condition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1097280" y="1421410"/>
            <a:ext cx="7212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From </a:t>
            </a:r>
            <a:r>
              <a:rPr lang="en-US" dirty="0" err="1" smtClean="0"/>
              <a:t>Umnova</a:t>
            </a:r>
            <a:r>
              <a:rPr lang="en-US" dirty="0" smtClean="0"/>
              <a:t> et al. 2008, we have the dynamics in pressures and velocities</a:t>
            </a:r>
            <a:endParaRPr lang="en-US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20" y="1932836"/>
            <a:ext cx="3680194" cy="107136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2420" y="4211715"/>
            <a:ext cx="6872151" cy="18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095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1" y="1031845"/>
            <a:ext cx="4516120" cy="52598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Phases of the project:</a:t>
            </a:r>
            <a:endParaRPr lang="en-US" dirty="0" smtClean="0"/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Numerical simulation</a:t>
            </a:r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Validating the models</a:t>
            </a:r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Applying DMD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</a:t>
            </a:fld>
            <a:endParaRPr lang="es-ES"/>
          </a:p>
        </p:txBody>
      </p:sp>
      <p:pic>
        <p:nvPicPr>
          <p:cNvPr id="4" name="ROMSOC_MyJobinResearc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84269" y="2139934"/>
            <a:ext cx="5408582" cy="3042326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1097280" y="1342707"/>
            <a:ext cx="3731501" cy="2318390"/>
            <a:chOff x="1097280" y="1031845"/>
            <a:chExt cx="3731501" cy="2318390"/>
          </a:xfrm>
        </p:grpSpPr>
        <p:sp>
          <p:nvSpPr>
            <p:cNvPr id="17" name="Flecha curvada hacia la derecha 16"/>
            <p:cNvSpPr/>
            <p:nvPr/>
          </p:nvSpPr>
          <p:spPr>
            <a:xfrm>
              <a:off x="1363348" y="1565245"/>
              <a:ext cx="698500" cy="11926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1097280" y="1031845"/>
              <a:ext cx="3187700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Ashwin</a:t>
              </a:r>
              <a:r>
                <a:rPr 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</a:rPr>
                <a:t>Nayak’s</a:t>
              </a:r>
              <a:r>
                <a:rPr lang="en-US" b="1" dirty="0" smtClean="0">
                  <a:solidFill>
                    <a:schemeClr val="tx1"/>
                  </a:solidFill>
                </a:rPr>
                <a:t> PhD Thesis: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3D unbounded coupled </a:t>
              </a:r>
              <a:r>
                <a:rPr lang="en-US" dirty="0" smtClean="0">
                  <a:solidFill>
                    <a:schemeClr val="tx1"/>
                  </a:solidFill>
                </a:rPr>
                <a:t>model in the frequency domain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061848" y="2283435"/>
              <a:ext cx="2766933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Simplified Problem: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1D acoustic </a:t>
              </a:r>
              <a:r>
                <a:rPr lang="en-US" dirty="0">
                  <a:solidFill>
                    <a:schemeClr val="tx1"/>
                  </a:solidFill>
                </a:rPr>
                <a:t>coupled </a:t>
              </a:r>
              <a:r>
                <a:rPr lang="en-US" dirty="0" smtClean="0">
                  <a:solidFill>
                    <a:schemeClr val="tx1"/>
                  </a:solidFill>
                </a:rPr>
                <a:t>model in the time domain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470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Variational </a:t>
            </a:r>
            <a: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  <a:t>Formulation</a:t>
            </a:r>
            <a:br>
              <a:rPr lang="en-US" dirty="0">
                <a:solidFill>
                  <a:srgbClr val="000000">
                    <a:lumMod val="75000"/>
                    <a:lumOff val="25000"/>
                  </a:srgbClr>
                </a:solidFill>
              </a:rPr>
            </a:br>
            <a:r>
              <a:rPr lang="en-US" sz="2800" dirty="0" err="1">
                <a:solidFill>
                  <a:srgbClr val="000000">
                    <a:lumMod val="75000"/>
                    <a:lumOff val="25000"/>
                  </a:srgbClr>
                </a:solidFill>
              </a:rPr>
              <a:t>Umnova’s</a:t>
            </a:r>
            <a:r>
              <a:rPr lang="en-US" sz="2800" dirty="0">
                <a:solidFill>
                  <a:srgbClr val="000000">
                    <a:lumMod val="75000"/>
                    <a:lumOff val="25000"/>
                  </a:srgbClr>
                </a:solidFill>
              </a:rPr>
              <a:t> Porous Low Frequency </a:t>
            </a:r>
            <a:r>
              <a:rPr lang="en-US" sz="2800" dirty="0" smtClean="0">
                <a:solidFill>
                  <a:srgbClr val="000000">
                    <a:lumMod val="75000"/>
                    <a:lumOff val="25000"/>
                  </a:srgbClr>
                </a:solidFill>
              </a:rPr>
              <a:t>Approx.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30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t="13018" r="11323" b="1777"/>
          <a:stretch/>
        </p:blipFill>
        <p:spPr>
          <a:xfrm>
            <a:off x="6858197" y="182417"/>
            <a:ext cx="4297483" cy="651285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9508162" y="2040391"/>
            <a:ext cx="1152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Mass term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9508162" y="2989858"/>
            <a:ext cx="152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Damping term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9508162" y="3912480"/>
            <a:ext cx="1469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Stiffness term</a:t>
            </a:r>
            <a:endParaRPr lang="en-US" dirty="0"/>
          </a:p>
        </p:txBody>
      </p:sp>
      <p:sp>
        <p:nvSpPr>
          <p:cNvPr id="13" name="CuadroTexto 12"/>
          <p:cNvSpPr txBox="1"/>
          <p:nvPr/>
        </p:nvSpPr>
        <p:spPr>
          <a:xfrm>
            <a:off x="9508162" y="4807918"/>
            <a:ext cx="158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External forces</a:t>
            </a:r>
            <a:endParaRPr lang="en-US" dirty="0"/>
          </a:p>
        </p:txBody>
      </p:sp>
      <p:cxnSp>
        <p:nvCxnSpPr>
          <p:cNvPr id="14" name="Conector recto de flecha 13"/>
          <p:cNvCxnSpPr/>
          <p:nvPr/>
        </p:nvCxnSpPr>
        <p:spPr>
          <a:xfrm>
            <a:off x="3911600" y="4992584"/>
            <a:ext cx="54936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de flecha 14"/>
          <p:cNvCxnSpPr/>
          <p:nvPr/>
        </p:nvCxnSpPr>
        <p:spPr>
          <a:xfrm>
            <a:off x="5207000" y="4091221"/>
            <a:ext cx="41982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>
            <a:off x="7378700" y="3174524"/>
            <a:ext cx="202655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7200628" y="2246551"/>
            <a:ext cx="22046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1871496"/>
            <a:ext cx="5976348" cy="356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66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Umnova</a:t>
            </a:r>
            <a:r>
              <a:rPr lang="en-US" dirty="0" smtClean="0"/>
              <a:t> 2008 Comparison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31</a:t>
            </a:fld>
            <a:endParaRPr lang="es-ES"/>
          </a:p>
        </p:txBody>
      </p:sp>
      <p:sp>
        <p:nvSpPr>
          <p:cNvPr id="9" name="CuadroTexto 8"/>
          <p:cNvSpPr txBox="1"/>
          <p:nvPr/>
        </p:nvSpPr>
        <p:spPr>
          <a:xfrm>
            <a:off x="5026223" y="5551715"/>
            <a:ext cx="344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Umnova's</a:t>
            </a:r>
            <a:r>
              <a:rPr lang="en-US" dirty="0" smtClean="0"/>
              <a:t> Low Frequency Approximation on Porous Media</a:t>
            </a:r>
            <a:endParaRPr lang="en-U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t="13018" r="11323" b="1777"/>
          <a:stretch/>
        </p:blipFill>
        <p:spPr>
          <a:xfrm>
            <a:off x="6858197" y="182417"/>
            <a:ext cx="4297483" cy="6512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uadroTexto 10"/>
              <p:cNvSpPr txBox="1"/>
              <p:nvPr/>
            </p:nvSpPr>
            <p:spPr>
              <a:xfrm>
                <a:off x="5098741" y="1156970"/>
                <a:ext cx="3518912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AutoNum type="arabicPeriod"/>
                </a:pPr>
                <a:r>
                  <a:rPr lang="en-US" dirty="0" smtClean="0"/>
                  <a:t>Extract data from </a:t>
                </a:r>
                <a:r>
                  <a:rPr lang="en-US" dirty="0" err="1" smtClean="0"/>
                  <a:t>Umnova</a:t>
                </a:r>
                <a:r>
                  <a:rPr lang="en-US" dirty="0" smtClean="0"/>
                  <a:t> 2008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Compare to simulation’s </a:t>
                </a:r>
                <a:r>
                  <a:rPr lang="en-US" dirty="0" smtClean="0"/>
                  <a:t>results</a:t>
                </a:r>
              </a:p>
              <a:p>
                <a:pPr marL="342900" indent="-342900">
                  <a:buAutoNum type="arabicPeriod"/>
                </a:pPr>
                <a:endParaRPr lang="en-US" dirty="0"/>
              </a:p>
              <a:p>
                <a:r>
                  <a:rPr lang="en-US" dirty="0" smtClean="0"/>
                  <a:t>Mexican hat (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𝜔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11" name="Cuadro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8741" y="1156970"/>
                <a:ext cx="3518912" cy="1200329"/>
              </a:xfrm>
              <a:prstGeom prst="rect">
                <a:avLst/>
              </a:prstGeom>
              <a:blipFill>
                <a:blip r:embed="rId3"/>
                <a:stretch>
                  <a:fillRect l="-1384" t="-3046" r="-519" b="-7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6" t="3274" r="48379"/>
          <a:stretch/>
        </p:blipFill>
        <p:spPr>
          <a:xfrm>
            <a:off x="1097280" y="990599"/>
            <a:ext cx="3803650" cy="2874517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97" t="3055"/>
          <a:stretch/>
        </p:blipFill>
        <p:spPr>
          <a:xfrm>
            <a:off x="1097280" y="3530599"/>
            <a:ext cx="3928943" cy="288101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5"/>
          <a:srcRect r="3867"/>
          <a:stretch/>
        </p:blipFill>
        <p:spPr>
          <a:xfrm>
            <a:off x="5317399" y="2331202"/>
            <a:ext cx="5324661" cy="94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21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Method’s Order</a:t>
            </a:r>
            <a:endParaRPr lang="en-US" dirty="0"/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7" t="6731" r="9635" b="6587"/>
          <a:stretch/>
        </p:blipFill>
        <p:spPr>
          <a:xfrm>
            <a:off x="5040458" y="3855931"/>
            <a:ext cx="4860000" cy="2124421"/>
          </a:xfr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32</a:t>
            </a:fld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8" t="4409" r="7594" b="4614"/>
          <a:stretch/>
        </p:blipFill>
        <p:spPr>
          <a:xfrm>
            <a:off x="5040458" y="1169661"/>
            <a:ext cx="4860000" cy="2115307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1538179" y="3855931"/>
            <a:ext cx="30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Meets CFL Condition</a:t>
            </a:r>
            <a:endParaRPr lang="en-US" dirty="0"/>
          </a:p>
        </p:txBody>
      </p:sp>
      <p:sp>
        <p:nvSpPr>
          <p:cNvPr id="12" name="CuadroTexto 11"/>
          <p:cNvSpPr txBox="1"/>
          <p:nvPr/>
        </p:nvSpPr>
        <p:spPr>
          <a:xfrm>
            <a:off x="1538179" y="1169661"/>
            <a:ext cx="3089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Does not meet CFL Condition</a:t>
            </a:r>
            <a:endParaRPr lang="en-US" dirty="0"/>
          </a:p>
        </p:txBody>
      </p:sp>
      <p:cxnSp>
        <p:nvCxnSpPr>
          <p:cNvPr id="15" name="Conector recto 14"/>
          <p:cNvCxnSpPr/>
          <p:nvPr/>
        </p:nvCxnSpPr>
        <p:spPr>
          <a:xfrm>
            <a:off x="6701675" y="4464050"/>
            <a:ext cx="4699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459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</a:t>
            </a:r>
            <a:r>
              <a:rPr lang="en-US" dirty="0" err="1" smtClean="0"/>
              <a:t>’Alembert’s</a:t>
            </a:r>
            <a:r>
              <a:rPr lang="en-US" dirty="0" smtClean="0"/>
              <a:t> Solution</a:t>
            </a:r>
            <a:endParaRPr lang="en-US" dirty="0"/>
          </a:p>
        </p:txBody>
      </p:sp>
      <p:pic>
        <p:nvPicPr>
          <p:cNvPr id="10" name="Marcador de contenido 9"/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" b="17928"/>
          <a:stretch/>
        </p:blipFill>
        <p:spPr>
          <a:xfrm>
            <a:off x="7671613" y="1012532"/>
            <a:ext cx="3540870" cy="1159835"/>
          </a:xfrm>
        </p:spPr>
      </p:pic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33</a:t>
            </a:fld>
            <a:endParaRPr lang="es-ES"/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" b="17877"/>
          <a:stretch/>
        </p:blipFill>
        <p:spPr>
          <a:xfrm>
            <a:off x="7671613" y="2303216"/>
            <a:ext cx="3540870" cy="116276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" b="17800"/>
          <a:stretch/>
        </p:blipFill>
        <p:spPr>
          <a:xfrm>
            <a:off x="7671613" y="3596831"/>
            <a:ext cx="3540870" cy="1164359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" b="3055"/>
          <a:stretch/>
        </p:blipFill>
        <p:spPr>
          <a:xfrm>
            <a:off x="7671613" y="4892040"/>
            <a:ext cx="3540870" cy="1373205"/>
          </a:xfrm>
          <a:prstGeom prst="rect">
            <a:avLst/>
          </a:prstGeom>
        </p:spPr>
      </p:pic>
      <p:sp>
        <p:nvSpPr>
          <p:cNvPr id="22" name="CuadroTexto 21"/>
          <p:cNvSpPr txBox="1"/>
          <p:nvPr/>
        </p:nvSpPr>
        <p:spPr>
          <a:xfrm>
            <a:off x="4192435" y="5755696"/>
            <a:ext cx="3397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Fluid model with rigid boundaries.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uadroTexto 23"/>
              <p:cNvSpPr txBox="1"/>
              <p:nvPr/>
            </p:nvSpPr>
            <p:spPr>
              <a:xfrm>
                <a:off x="1092676" y="1180454"/>
                <a:ext cx="5153975" cy="12225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Used in passive fluid models: no speaker perturbation</a:t>
                </a:r>
              </a:p>
              <a:p>
                <a:endParaRPr lang="en-US" dirty="0" smtClean="0"/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Choose initial conditions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dirty="0" smtClean="0"/>
                  <a:t>).</a:t>
                </a:r>
              </a:p>
              <a:p>
                <a:pPr marL="342900" indent="-342900">
                  <a:buAutoNum type="arabicPeriod"/>
                </a:pPr>
                <a:r>
                  <a:rPr lang="en-US" dirty="0" smtClean="0"/>
                  <a:t>Calculate </a:t>
                </a:r>
                <a:r>
                  <a:rPr lang="en-US" dirty="0" err="1" smtClean="0"/>
                  <a:t>d’Alembert’s</a:t>
                </a:r>
                <a:r>
                  <a:rPr lang="en-US" dirty="0" smtClean="0"/>
                  <a:t> solution.</a:t>
                </a:r>
                <a:endParaRPr lang="en-US" dirty="0"/>
              </a:p>
            </p:txBody>
          </p:sp>
        </mc:Choice>
        <mc:Fallback xmlns="">
          <p:sp>
            <p:nvSpPr>
              <p:cNvPr id="24" name="Cuadro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2676" y="1180454"/>
                <a:ext cx="5153975" cy="1222579"/>
              </a:xfrm>
              <a:prstGeom prst="rect">
                <a:avLst/>
              </a:prstGeom>
              <a:blipFill>
                <a:blip r:embed="rId6"/>
                <a:stretch>
                  <a:fillRect l="-946" t="-3000" r="-355" b="-5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Imagen 24"/>
          <p:cNvPicPr>
            <a:picLocks noChangeAspect="1"/>
          </p:cNvPicPr>
          <p:nvPr/>
        </p:nvPicPr>
        <p:blipFill rotWithShape="1">
          <a:blip r:embed="rId7"/>
          <a:srcRect l="2020" r="34846"/>
          <a:stretch/>
        </p:blipFill>
        <p:spPr>
          <a:xfrm>
            <a:off x="1305560" y="2446872"/>
            <a:ext cx="4904740" cy="92525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 rotWithShape="1">
          <a:blip r:embed="rId7"/>
          <a:srcRect l="62250" r="1612"/>
          <a:stretch/>
        </p:blipFill>
        <p:spPr>
          <a:xfrm>
            <a:off x="4192435" y="3438214"/>
            <a:ext cx="2807500" cy="925253"/>
          </a:xfrm>
          <a:prstGeom prst="rect">
            <a:avLst/>
          </a:prstGeom>
        </p:spPr>
      </p:pic>
      <p:pic>
        <p:nvPicPr>
          <p:cNvPr id="27" name="Imagen 26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3" t="2295" r="11315"/>
          <a:stretch/>
        </p:blipFill>
        <p:spPr>
          <a:xfrm>
            <a:off x="7743218" y="15240"/>
            <a:ext cx="3412462" cy="890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00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31845"/>
                <a:ext cx="10058400" cy="5259897"/>
              </a:xfrm>
            </p:spPr>
            <p:txBody>
              <a:bodyPr numCol="3">
                <a:normAutofit fontScale="92500"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Fluid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Fluid model with rigid boundaries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Fluid </a:t>
                </a:r>
                <a:r>
                  <a:rPr lang="en-US" dirty="0" smtClean="0"/>
                  <a:t>model with rigid-transparent </a:t>
                </a:r>
                <a:r>
                  <a:rPr lang="en-US" dirty="0" smtClean="0"/>
                  <a:t>boundaries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Rigid </a:t>
                </a:r>
                <a:r>
                  <a:rPr lang="en-US" b="1" dirty="0" smtClean="0"/>
                  <a:t>Porous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Fluid-Porous </a:t>
                </a:r>
                <a:r>
                  <a:rPr lang="en-US" dirty="0"/>
                  <a:t>Coupled Model with Rigid </a:t>
                </a:r>
                <a:r>
                  <a:rPr lang="en-US" dirty="0" smtClean="0"/>
                  <a:t>Boundaries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: Fluid-Porous </a:t>
                </a:r>
                <a:r>
                  <a:rPr lang="en-US" dirty="0"/>
                  <a:t>Coupled Model with Rigid-Transparent </a:t>
                </a:r>
                <a:r>
                  <a:rPr lang="en-US" dirty="0" smtClean="0"/>
                  <a:t>Boundaries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err="1" smtClean="0"/>
                  <a:t>Poro</a:t>
                </a:r>
                <a:r>
                  <a:rPr lang="en-US" b="1" dirty="0" smtClean="0"/>
                  <a:t>-Elastic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/>
                  <a:t>Low Frequency Approximation on Porous </a:t>
                </a:r>
                <a:r>
                  <a:rPr lang="en-US" dirty="0" smtClean="0"/>
                  <a:t>Media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/>
                  <a:t>Low Frequency Approximation on Fluid-Porous Coupled </a:t>
                </a:r>
                <a:r>
                  <a:rPr lang="en-US" dirty="0" smtClean="0"/>
                  <a:t>Media</a:t>
                </a:r>
                <a:endParaRPr lang="en-U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31845"/>
                <a:ext cx="10058400" cy="5259897"/>
              </a:xfrm>
              <a:blipFill>
                <a:blip r:embed="rId2"/>
                <a:stretch>
                  <a:fillRect l="-1455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34</a:t>
            </a:fld>
            <a:endParaRPr lang="es-ES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r="11708"/>
          <a:stretch/>
        </p:blipFill>
        <p:spPr>
          <a:xfrm>
            <a:off x="1163955" y="2498868"/>
            <a:ext cx="2626995" cy="649624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10573"/>
          <a:stretch/>
        </p:blipFill>
        <p:spPr>
          <a:xfrm>
            <a:off x="4178935" y="2498868"/>
            <a:ext cx="3526790" cy="64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94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31845"/>
                <a:ext cx="10058400" cy="5259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Fluid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Fluid </a:t>
                </a:r>
                <a:r>
                  <a:rPr lang="en-US" dirty="0" smtClean="0"/>
                  <a:t>model with rigid boundaries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Fluid </a:t>
                </a:r>
                <a:r>
                  <a:rPr lang="en-US" dirty="0" smtClean="0"/>
                  <a:t>model with rigid-transparent </a:t>
                </a:r>
                <a:r>
                  <a:rPr lang="en-US" dirty="0" smtClean="0"/>
                  <a:t>boundaries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Rigid Porous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Fluid-Porous </a:t>
                </a:r>
                <a:r>
                  <a:rPr lang="en-US" dirty="0"/>
                  <a:t>Coupled Model with Rigid </a:t>
                </a:r>
                <a:r>
                  <a:rPr lang="en-US" dirty="0" smtClean="0"/>
                  <a:t>Boundaries</a:t>
                </a:r>
              </a:p>
              <a:p>
                <a:pPr marL="0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: Fluid-Porous </a:t>
                </a:r>
                <a:r>
                  <a:rPr lang="en-US" dirty="0"/>
                  <a:t>Coupled Model with Rigid-Transparent </a:t>
                </a:r>
                <a:r>
                  <a:rPr lang="en-US" dirty="0" smtClean="0"/>
                  <a:t>Boundaries</a:t>
                </a:r>
              </a:p>
              <a:p>
                <a:pPr marL="0" indent="0">
                  <a:buNone/>
                </a:pPr>
                <a:r>
                  <a:rPr lang="en-US" b="1" dirty="0" err="1" smtClean="0"/>
                  <a:t>Poro</a:t>
                </a:r>
                <a:r>
                  <a:rPr lang="en-US" b="1" dirty="0" smtClean="0"/>
                  <a:t>-Elastic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/>
                  <a:t>Low Frequency Approximation on Porous </a:t>
                </a:r>
                <a:r>
                  <a:rPr lang="en-US" dirty="0" smtClean="0"/>
                  <a:t>Media</a:t>
                </a:r>
              </a:p>
              <a:p>
                <a:pPr marL="898525" indent="0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/>
                  <a:t>Low Frequency Approximation on Fluid-Porous Coupled </a:t>
                </a:r>
                <a:r>
                  <a:rPr lang="en-US" dirty="0" smtClean="0"/>
                  <a:t>Media</a:t>
                </a:r>
                <a:endParaRPr lang="en-US" dirty="0"/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31845"/>
                <a:ext cx="10058400" cy="5259897"/>
              </a:xfrm>
              <a:blipFill>
                <a:blip r:embed="rId2"/>
                <a:stretch>
                  <a:fillRect l="-1515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35</a:t>
            </a:fld>
            <a:endParaRPr lang="es-ES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22" r="11708"/>
          <a:stretch/>
        </p:blipFill>
        <p:spPr>
          <a:xfrm>
            <a:off x="1097280" y="5391742"/>
            <a:ext cx="3639485" cy="900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5" r="10573"/>
          <a:stretch/>
        </p:blipFill>
        <p:spPr>
          <a:xfrm>
            <a:off x="6234430" y="5391742"/>
            <a:ext cx="4921250" cy="9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35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</p:spPr>
            <p:txBody>
              <a:bodyPr>
                <a:noAutofit/>
              </a:bodyPr>
              <a:lstStyle/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Error </a:t>
                </a:r>
                <a:r>
                  <a:rPr lang="en-US" sz="1850" dirty="0"/>
                  <a:t>Control Through Space and Time Step </a:t>
                </a:r>
                <a:r>
                  <a:rPr lang="en-US" sz="1850" dirty="0" smtClean="0"/>
                  <a:t>Size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/>
                  <a:t> </a:t>
                </a:r>
                <a:r>
                  <a:rPr lang="en-US" sz="1850" dirty="0" smtClean="0"/>
                  <a:t> 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Validates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discretization methods (FEM and </a:t>
                </a:r>
                <a:r>
                  <a:rPr lang="en-US" sz="1850" dirty="0" err="1" smtClean="0">
                    <a:solidFill>
                      <a:schemeClr val="accent1"/>
                    </a:solidFill>
                  </a:rPr>
                  <a:t>Newmark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)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in harmonic regime.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Exact </a:t>
                </a:r>
                <a:r>
                  <a:rPr lang="en-US" sz="1850" dirty="0"/>
                  <a:t>Result Using </a:t>
                </a:r>
                <a:r>
                  <a:rPr lang="en-US" sz="1850" dirty="0" err="1"/>
                  <a:t>d'Alembert's</a:t>
                </a:r>
                <a:r>
                  <a:rPr lang="en-US" sz="1850" dirty="0"/>
                  <a:t> Solution </a:t>
                </a:r>
                <a:r>
                  <a:rPr lang="en-US" sz="1850" dirty="0" smtClean="0"/>
                  <a:t> 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with null </a:t>
                </a:r>
                <a:r>
                  <a:rPr lang="en-US" sz="1850" dirty="0" err="1" smtClean="0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model with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rigid-transparent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null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  <a:endParaRPr lang="en-US" sz="1850" dirty="0" smtClean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Exact </a:t>
                </a:r>
                <a:r>
                  <a:rPr lang="en-US" sz="1850" dirty="0"/>
                  <a:t>Result Using Harmonic Solution </a:t>
                </a:r>
                <a:endParaRPr lang="en-US" sz="1850" dirty="0" smtClean="0"/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fluid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model with rigid-transparent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fluid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- rigid porous coupled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 Validates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fluid - rigid porous coupled model with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rigid-transparent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err="1" smtClean="0"/>
                  <a:t>Umnova's</a:t>
                </a:r>
                <a:r>
                  <a:rPr lang="en-US" sz="1850" dirty="0" smtClean="0"/>
                  <a:t> </a:t>
                </a:r>
                <a:r>
                  <a:rPr lang="en-US" sz="1850" dirty="0"/>
                  <a:t>Low Frequency Approximation </a:t>
                </a:r>
                <a:r>
                  <a:rPr lang="en-US" sz="1850" dirty="0" smtClean="0"/>
                  <a:t>Comparison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Validates </a:t>
                </a:r>
                <a:r>
                  <a:rPr lang="en-US" sz="1850" dirty="0" err="1" smtClean="0">
                    <a:solidFill>
                      <a:schemeClr val="accent1"/>
                    </a:solidFill>
                  </a:rPr>
                  <a:t>poro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-elastic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  <a:endParaRPr lang="en-US" sz="1850" dirty="0" smtClean="0">
                  <a:solidFill>
                    <a:schemeClr val="accent1"/>
                  </a:solidFill>
                </a:endParaRP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  <a:blipFill>
                <a:blip r:embed="rId2"/>
                <a:stretch>
                  <a:fillRect l="-1333" t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1680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 Cases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37</a:t>
            </a:fld>
            <a:endParaRPr lang="es-ES"/>
          </a:p>
        </p:txBody>
      </p:sp>
      <p:sp>
        <p:nvSpPr>
          <p:cNvPr id="4" name="Rectángulo redondeado 3"/>
          <p:cNvSpPr/>
          <p:nvPr/>
        </p:nvSpPr>
        <p:spPr>
          <a:xfrm>
            <a:off x="1460500" y="4978400"/>
            <a:ext cx="9751983" cy="368300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redondeado 5"/>
          <p:cNvSpPr/>
          <p:nvPr/>
        </p:nvSpPr>
        <p:spPr>
          <a:xfrm>
            <a:off x="1460500" y="5922666"/>
            <a:ext cx="9751983" cy="368300"/>
          </a:xfrm>
          <a:prstGeom prst="roundRect">
            <a:avLst/>
          </a:prstGeom>
          <a:solidFill>
            <a:srgbClr val="F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</p:spPr>
            <p:txBody>
              <a:bodyPr>
                <a:noAutofit/>
              </a:bodyPr>
              <a:lstStyle/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Error </a:t>
                </a:r>
                <a:r>
                  <a:rPr lang="en-US" sz="1850" dirty="0"/>
                  <a:t>Control Through Space and Time Step </a:t>
                </a:r>
                <a:r>
                  <a:rPr lang="en-US" sz="1850" dirty="0" smtClean="0"/>
                  <a:t>Size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/>
                  <a:t> </a:t>
                </a:r>
                <a:r>
                  <a:rPr lang="en-US" sz="1850" dirty="0" smtClean="0"/>
                  <a:t> 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Validates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discretization methods (FEM and </a:t>
                </a:r>
                <a:r>
                  <a:rPr lang="en-US" sz="1850" dirty="0" err="1" smtClean="0">
                    <a:solidFill>
                      <a:schemeClr val="accent1"/>
                    </a:solidFill>
                  </a:rPr>
                  <a:t>Newmark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)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in harmonic regime.</a:t>
                </a:r>
                <a:endParaRPr lang="en-US" sz="1850" dirty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Exact </a:t>
                </a:r>
                <a:r>
                  <a:rPr lang="en-US" sz="1850" dirty="0"/>
                  <a:t>Result Using </a:t>
                </a:r>
                <a:r>
                  <a:rPr lang="en-US" sz="1850" dirty="0" err="1"/>
                  <a:t>d'Alembert's</a:t>
                </a:r>
                <a:r>
                  <a:rPr lang="en-US" sz="1850" dirty="0"/>
                  <a:t> Solution </a:t>
                </a:r>
                <a:r>
                  <a:rPr lang="en-US" sz="1850" dirty="0" smtClean="0"/>
                  <a:t> 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 with null </a:t>
                </a:r>
                <a:r>
                  <a:rPr lang="en-US" sz="1850" dirty="0" err="1" smtClean="0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model with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rigid-transparent boundary: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null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  <a:endParaRPr lang="en-US" sz="1850" dirty="0" smtClean="0">
                  <a:solidFill>
                    <a:schemeClr val="accent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smtClean="0"/>
                  <a:t>Exact </a:t>
                </a:r>
                <a:r>
                  <a:rPr lang="en-US" sz="1850" dirty="0"/>
                  <a:t>Result Using Harmonic Solution </a:t>
                </a:r>
                <a:endParaRPr lang="en-US" sz="1850" dirty="0" smtClean="0"/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fluid 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fluid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model with rigid-transparent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 with 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non-zero </a:t>
                </a:r>
                <a:r>
                  <a:rPr lang="en-US" sz="1850" dirty="0" err="1">
                    <a:solidFill>
                      <a:schemeClr val="accent1"/>
                    </a:solidFill>
                  </a:rPr>
                  <a:t>Dirichlet</a:t>
                </a:r>
                <a:r>
                  <a:rPr lang="en-US" sz="1850" dirty="0">
                    <a:solidFill>
                      <a:schemeClr val="accent1"/>
                    </a:solidFill>
                  </a:rPr>
                  <a:t> condition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85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85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Validates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fluid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- rigid porous coupled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model with rigid 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sz="185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850" dirty="0" smtClean="0">
                    <a:solidFill>
                      <a:schemeClr val="accent1"/>
                    </a:solidFill>
                  </a:rPr>
                  <a:t>.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>
                    <a:solidFill>
                      <a:schemeClr val="accent1"/>
                    </a:solidFill>
                  </a:rPr>
                  <a:t> </a:t>
                </a:r>
                <a:r>
                  <a:rPr lang="en-US" sz="1850" dirty="0" smtClean="0">
                    <a:solidFill>
                      <a:schemeClr val="accent1"/>
                    </a:solidFill>
                  </a:rPr>
                  <a:t>  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Validates </a:t>
                </a:r>
                <a:r>
                  <a:rPr lang="en-US" sz="1850" b="1" dirty="0">
                    <a:solidFill>
                      <a:schemeClr val="tx1"/>
                    </a:solidFill>
                  </a:rPr>
                  <a:t>fluid - rigid porous coupled model with 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rigid-transparent </a:t>
                </a:r>
                <a:r>
                  <a:rPr lang="en-US" sz="1850" b="1" dirty="0">
                    <a:solidFill>
                      <a:schemeClr val="tx1"/>
                    </a:solidFill>
                  </a:rPr>
                  <a:t>boundaries: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𝓟</m:t>
                        </m:r>
                      </m:e>
                      <m:sub>
                        <m:r>
                          <a:rPr lang="es-ES" sz="185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𝟒</m:t>
                        </m:r>
                      </m:sub>
                    </m:sSub>
                  </m:oMath>
                </a14:m>
                <a:r>
                  <a:rPr lang="en-US" sz="1850" b="1" dirty="0" smtClean="0">
                    <a:solidFill>
                      <a:schemeClr val="tx1"/>
                    </a:solidFill>
                  </a:rPr>
                  <a:t>.</a:t>
                </a:r>
                <a:endParaRPr lang="en-US" sz="1850" b="1" dirty="0">
                  <a:solidFill>
                    <a:schemeClr val="tx1"/>
                  </a:solidFill>
                </a:endParaRPr>
              </a:p>
              <a:p>
                <a:pPr marL="266700" indent="-2667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1850" dirty="0" err="1" smtClean="0"/>
                  <a:t>Umnova's</a:t>
                </a:r>
                <a:r>
                  <a:rPr lang="en-US" sz="1850" dirty="0" smtClean="0"/>
                  <a:t> </a:t>
                </a:r>
                <a:r>
                  <a:rPr lang="en-US" sz="1850" dirty="0"/>
                  <a:t>Low Frequency Approximation </a:t>
                </a:r>
                <a:r>
                  <a:rPr lang="en-US" sz="1850" dirty="0" smtClean="0"/>
                  <a:t>Comparison</a:t>
                </a:r>
              </a:p>
              <a:p>
                <a:pPr marL="292608" lvl="1" indent="0">
                  <a:lnSpc>
                    <a:spcPct val="120000"/>
                  </a:lnSpc>
                  <a:buNone/>
                </a:pPr>
                <a:r>
                  <a:rPr lang="en-US" sz="1850" dirty="0" smtClean="0">
                    <a:solidFill>
                      <a:schemeClr val="accent1"/>
                    </a:solidFill>
                  </a:rPr>
                  <a:t>   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Validates </a:t>
                </a:r>
                <a:r>
                  <a:rPr lang="en-US" sz="1850" b="1" dirty="0" err="1" smtClean="0">
                    <a:solidFill>
                      <a:schemeClr val="tx1"/>
                    </a:solidFill>
                  </a:rPr>
                  <a:t>poro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-elastic </a:t>
                </a:r>
                <a:r>
                  <a:rPr lang="en-US" sz="1850" b="1" dirty="0" smtClean="0">
                    <a:solidFill>
                      <a:schemeClr val="tx1"/>
                    </a:solidFill>
                  </a:rPr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18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𝓟</m:t>
                        </m:r>
                      </m:e>
                      <m:sub>
                        <m:r>
                          <a:rPr lang="es-ES" sz="185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𝟓</m:t>
                        </m:r>
                      </m:sub>
                    </m:sSub>
                  </m:oMath>
                </a14:m>
                <a:r>
                  <a:rPr lang="en-US" sz="1850" b="1" dirty="0" smtClean="0">
                    <a:solidFill>
                      <a:schemeClr val="tx1"/>
                    </a:solidFill>
                  </a:rPr>
                  <a:t>.</a:t>
                </a:r>
                <a:endParaRPr lang="en-US" sz="1850" b="1" dirty="0" smtClean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28700"/>
                <a:ext cx="10058400" cy="5384800"/>
              </a:xfrm>
              <a:blipFill>
                <a:blip r:embed="rId2"/>
                <a:stretch>
                  <a:fillRect l="-1333" t="-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814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Differential Formulation</a:t>
            </a:r>
            <a:br>
              <a:rPr lang="en-US" dirty="0" smtClean="0"/>
            </a:br>
            <a:r>
              <a:rPr lang="en-US" sz="2800" dirty="0" smtClean="0"/>
              <a:t>Fluid – Rigid Porous Coupled Model</a:t>
            </a:r>
            <a:endParaRPr lang="en-US" sz="32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38</a:t>
            </a:fld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1423987" y="1799868"/>
            <a:ext cx="9731691" cy="1319568"/>
          </a:xfrm>
          <a:prstGeom prst="roundRect">
            <a:avLst>
              <a:gd name="adj" fmla="val 7221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Interior domain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1423988" y="3119437"/>
            <a:ext cx="9731690" cy="1176791"/>
          </a:xfrm>
          <a:prstGeom prst="roundRect">
            <a:avLst>
              <a:gd name="adj" fmla="val 7221"/>
            </a:avLst>
          </a:prstGeom>
          <a:solidFill>
            <a:srgbClr val="F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Coupling boundary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1423988" y="4296229"/>
            <a:ext cx="9731690" cy="1247321"/>
          </a:xfrm>
          <a:prstGeom prst="roundRect">
            <a:avLst>
              <a:gd name="adj" fmla="val 7867"/>
            </a:avLst>
          </a:prstGeom>
          <a:solidFill>
            <a:srgbClr val="CCFF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Exterior boundaries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3433864" y="2393062"/>
            <a:ext cx="4335028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517515" y="2393062"/>
            <a:ext cx="1183267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479800" y="4783365"/>
            <a:ext cx="4289092" cy="0"/>
          </a:xfrm>
          <a:prstGeom prst="line">
            <a:avLst/>
          </a:prstGeom>
          <a:ln>
            <a:solidFill>
              <a:srgbClr val="69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517515" y="4785180"/>
            <a:ext cx="1257435" cy="0"/>
          </a:xfrm>
          <a:prstGeom prst="line">
            <a:avLst/>
          </a:prstGeom>
          <a:ln>
            <a:solidFill>
              <a:srgbClr val="69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1842234"/>
            <a:ext cx="6820853" cy="3633942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0" y="148082"/>
            <a:ext cx="4364353" cy="73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122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1" y="1031845"/>
            <a:ext cx="4516120" cy="525989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Phases of the project:</a:t>
            </a:r>
            <a:endParaRPr lang="en-US" dirty="0" smtClean="0"/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Numerical simulation</a:t>
            </a:r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Validating the models</a:t>
            </a:r>
          </a:p>
          <a:p>
            <a:pPr marL="533400" indent="-266700">
              <a:buFont typeface="+mj-lt"/>
              <a:buAutoNum type="arabicPeriod"/>
            </a:pPr>
            <a:r>
              <a:rPr lang="en-US" dirty="0" smtClean="0">
                <a:solidFill>
                  <a:schemeClr val="accent1"/>
                </a:solidFill>
              </a:rPr>
              <a:t>Applying DMD</a:t>
            </a:r>
            <a:endParaRPr lang="en-US" dirty="0" smtClean="0">
              <a:solidFill>
                <a:schemeClr val="accent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4</a:t>
            </a:fld>
            <a:endParaRPr lang="es-E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1" y="2757879"/>
            <a:ext cx="4353319" cy="1806436"/>
          </a:xfrm>
          <a:prstGeom prst="rect">
            <a:avLst/>
          </a:prstGeom>
        </p:spPr>
      </p:pic>
      <p:grpSp>
        <p:nvGrpSpPr>
          <p:cNvPr id="18" name="Grupo 17"/>
          <p:cNvGrpSpPr/>
          <p:nvPr/>
        </p:nvGrpSpPr>
        <p:grpSpPr>
          <a:xfrm>
            <a:off x="1097280" y="1342707"/>
            <a:ext cx="3731501" cy="2318390"/>
            <a:chOff x="1097280" y="1031845"/>
            <a:chExt cx="3731501" cy="2318390"/>
          </a:xfrm>
        </p:grpSpPr>
        <p:sp>
          <p:nvSpPr>
            <p:cNvPr id="17" name="Flecha curvada hacia la derecha 16"/>
            <p:cNvSpPr/>
            <p:nvPr/>
          </p:nvSpPr>
          <p:spPr>
            <a:xfrm>
              <a:off x="1363348" y="1565245"/>
              <a:ext cx="698500" cy="1192634"/>
            </a:xfrm>
            <a:prstGeom prst="curved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ángulo redondeado 14"/>
            <p:cNvSpPr/>
            <p:nvPr/>
          </p:nvSpPr>
          <p:spPr>
            <a:xfrm>
              <a:off x="1097280" y="1031845"/>
              <a:ext cx="3187700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 smtClean="0">
                  <a:solidFill>
                    <a:schemeClr val="tx1"/>
                  </a:solidFill>
                </a:rPr>
                <a:t>Ashwin</a:t>
              </a:r>
              <a:r>
                <a:rPr lang="en-US" b="1" dirty="0" smtClean="0">
                  <a:solidFill>
                    <a:schemeClr val="tx1"/>
                  </a:solidFill>
                </a:rPr>
                <a:t> </a:t>
              </a:r>
              <a:r>
                <a:rPr lang="en-US" b="1" dirty="0" err="1" smtClean="0">
                  <a:solidFill>
                    <a:schemeClr val="tx1"/>
                  </a:solidFill>
                </a:rPr>
                <a:t>Nayak’s</a:t>
              </a:r>
              <a:r>
                <a:rPr lang="en-US" b="1" dirty="0" smtClean="0">
                  <a:solidFill>
                    <a:schemeClr val="tx1"/>
                  </a:solidFill>
                </a:rPr>
                <a:t> PhD Thesis:</a:t>
              </a:r>
            </a:p>
            <a:p>
              <a:pPr algn="ctr"/>
              <a:r>
                <a:rPr lang="en-US" dirty="0">
                  <a:solidFill>
                    <a:schemeClr val="tx1"/>
                  </a:solidFill>
                </a:rPr>
                <a:t>3D unbounded coupled </a:t>
              </a:r>
              <a:r>
                <a:rPr lang="en-US" dirty="0" smtClean="0">
                  <a:solidFill>
                    <a:schemeClr val="tx1"/>
                  </a:solidFill>
                </a:rPr>
                <a:t>model in the frequency domain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6" name="Rectángulo redondeado 15"/>
            <p:cNvSpPr/>
            <p:nvPr/>
          </p:nvSpPr>
          <p:spPr>
            <a:xfrm>
              <a:off x="2061848" y="2283435"/>
              <a:ext cx="2766933" cy="10668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smtClean="0">
                  <a:solidFill>
                    <a:schemeClr val="tx1"/>
                  </a:solidFill>
                </a:rPr>
                <a:t>Simplified Problem:</a:t>
              </a:r>
            </a:p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1D acoustic </a:t>
              </a:r>
              <a:r>
                <a:rPr lang="en-US" dirty="0">
                  <a:solidFill>
                    <a:schemeClr val="tx1"/>
                  </a:solidFill>
                </a:rPr>
                <a:t>coupled </a:t>
              </a:r>
              <a:r>
                <a:rPr lang="en-US" dirty="0" smtClean="0">
                  <a:solidFill>
                    <a:schemeClr val="tx1"/>
                  </a:solidFill>
                </a:rPr>
                <a:t>model in the time domain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9270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 of the Physical Setting</a:t>
            </a:r>
            <a:endParaRPr lang="en-US" dirty="0"/>
          </a:p>
        </p:txBody>
      </p:sp>
      <p:sp>
        <p:nvSpPr>
          <p:cNvPr id="17" name="Marcador de texto 1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Experimental Settings</a:t>
            </a:r>
            <a:endParaRPr lang="en-US" dirty="0"/>
          </a:p>
        </p:txBody>
      </p:sp>
      <p:sp>
        <p:nvSpPr>
          <p:cNvPr id="19" name="Marcador de texto 18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Simulated settings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5</a:t>
            </a:fld>
            <a:endParaRPr lang="es-ES"/>
          </a:p>
        </p:txBody>
      </p:sp>
      <p:pic>
        <p:nvPicPr>
          <p:cNvPr id="21" name="Marcador de contenido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30221"/>
            <a:ext cx="3821412" cy="785221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643854"/>
            <a:ext cx="3821412" cy="785221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37037"/>
            <a:ext cx="3821412" cy="785221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8" y="1889175"/>
            <a:ext cx="4527447" cy="66731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917" y="2844681"/>
            <a:ext cx="4527447" cy="677577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197" y="4486766"/>
            <a:ext cx="3896886" cy="1446588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6686550" y="5933354"/>
            <a:ext cx="3543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err="1"/>
              <a:t>Holmarc</a:t>
            </a:r>
            <a:r>
              <a:rPr lang="en-US" sz="1400" dirty="0"/>
              <a:t> </a:t>
            </a:r>
            <a:r>
              <a:rPr lang="en-US" sz="1400" dirty="0" err="1" smtClean="0"/>
              <a:t>Opto</a:t>
            </a:r>
            <a:r>
              <a:rPr lang="en-US" sz="1400" dirty="0" smtClean="0"/>
              <a:t>-Mechatronics Impedance tube*</a:t>
            </a:r>
            <a:endParaRPr lang="en-US" sz="1400" dirty="0"/>
          </a:p>
        </p:txBody>
      </p:sp>
      <p:sp>
        <p:nvSpPr>
          <p:cNvPr id="5" name="CuadroTexto 4"/>
          <p:cNvSpPr txBox="1"/>
          <p:nvPr/>
        </p:nvSpPr>
        <p:spPr>
          <a:xfrm>
            <a:off x="107004" y="6577628"/>
            <a:ext cx="72106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* </a:t>
            </a:r>
            <a:r>
              <a:rPr lang="en-US" sz="1100" dirty="0" err="1">
                <a:solidFill>
                  <a:schemeClr val="bg1"/>
                </a:solidFill>
              </a:rPr>
              <a:t>Holmarc</a:t>
            </a:r>
            <a:r>
              <a:rPr lang="en-US" sz="1100" dirty="0">
                <a:solidFill>
                  <a:schemeClr val="bg1"/>
                </a:solidFill>
              </a:rPr>
              <a:t> </a:t>
            </a:r>
            <a:r>
              <a:rPr lang="en-US" sz="1100" dirty="0" err="1">
                <a:solidFill>
                  <a:schemeClr val="bg1"/>
                </a:solidFill>
              </a:rPr>
              <a:t>Opto</a:t>
            </a:r>
            <a:r>
              <a:rPr lang="en-US" sz="1100" dirty="0">
                <a:solidFill>
                  <a:schemeClr val="bg1"/>
                </a:solidFill>
              </a:rPr>
              <a:t>-Mechatronics Pvt. Ltd.: Impedance Tube Apparatus. https://</a:t>
            </a:r>
            <a:r>
              <a:rPr lang="en-US" sz="1100" dirty="0" smtClean="0">
                <a:solidFill>
                  <a:schemeClr val="bg1"/>
                </a:solidFill>
              </a:rPr>
              <a:t>holmarc.com/impedance_tube_apparatus_a.php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81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/>
          <p:cNvSpPr/>
          <p:nvPr/>
        </p:nvSpPr>
        <p:spPr>
          <a:xfrm>
            <a:off x="6276975" y="165370"/>
            <a:ext cx="5804778" cy="6206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Models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31845"/>
                <a:ext cx="5179695" cy="5259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Fluid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Fluid with rigid boundaries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Fluid </a:t>
                </a:r>
                <a:r>
                  <a:rPr lang="en-US" dirty="0" smtClean="0"/>
                  <a:t>with r</a:t>
                </a:r>
                <a:r>
                  <a:rPr lang="en-US" dirty="0" smtClean="0"/>
                  <a:t>igid-transparent boundaries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Rigid </a:t>
                </a:r>
                <a:r>
                  <a:rPr lang="en-US" b="1" dirty="0" smtClean="0"/>
                  <a:t>Porous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Coupled with rigid boundaries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Coupled with rigid-transparent boundaries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err="1" smtClean="0"/>
                  <a:t>Poro</a:t>
                </a:r>
                <a:r>
                  <a:rPr lang="en-US" b="1" dirty="0" smtClean="0"/>
                  <a:t>-Elastic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 smtClean="0"/>
                  <a:t>low frequency </a:t>
                </a:r>
                <a:r>
                  <a:rPr lang="en-US" dirty="0" err="1" smtClean="0"/>
                  <a:t>aprox</a:t>
                </a:r>
                <a:r>
                  <a:rPr lang="en-US" dirty="0" smtClean="0"/>
                  <a:t>. on porous</a:t>
                </a:r>
              </a:p>
              <a:p>
                <a:pPr marL="0" indent="0">
                  <a:buNone/>
                </a:pPr>
                <a:r>
                  <a:rPr lang="es-ES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 smtClean="0"/>
                  <a:t>low frequency </a:t>
                </a:r>
                <a:r>
                  <a:rPr lang="en-US" dirty="0" err="1" smtClean="0"/>
                  <a:t>aprox</a:t>
                </a:r>
                <a:r>
                  <a:rPr lang="en-US" dirty="0" smtClean="0"/>
                  <a:t>. Coupled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31845"/>
                <a:ext cx="5179695" cy="5259897"/>
              </a:xfrm>
              <a:blipFill>
                <a:blip r:embed="rId3"/>
                <a:stretch>
                  <a:fillRect l="-294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6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r="10967"/>
          <a:stretch/>
        </p:blipFill>
        <p:spPr>
          <a:xfrm>
            <a:off x="6276975" y="88228"/>
            <a:ext cx="5466946" cy="620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959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/>
          <p:cNvSpPr/>
          <p:nvPr/>
        </p:nvSpPr>
        <p:spPr>
          <a:xfrm>
            <a:off x="6276975" y="165370"/>
            <a:ext cx="5804778" cy="62062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redondeado 3"/>
          <p:cNvSpPr/>
          <p:nvPr/>
        </p:nvSpPr>
        <p:spPr>
          <a:xfrm>
            <a:off x="1212574" y="3737113"/>
            <a:ext cx="4890052" cy="427383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Used Models</a:t>
            </a:r>
            <a:endParaRPr lang="en-U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7</a:t>
            </a:fld>
            <a:endParaRPr lang="es-ES"/>
          </a:p>
        </p:txBody>
      </p:sp>
      <p:sp>
        <p:nvSpPr>
          <p:cNvPr id="6" name="Rectángulo redondeado 5"/>
          <p:cNvSpPr/>
          <p:nvPr/>
        </p:nvSpPr>
        <p:spPr>
          <a:xfrm>
            <a:off x="6536987" y="3307404"/>
            <a:ext cx="5330758" cy="826446"/>
          </a:xfrm>
          <a:prstGeom prst="roundRect">
            <a:avLst/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rapecio 11"/>
          <p:cNvSpPr/>
          <p:nvPr/>
        </p:nvSpPr>
        <p:spPr>
          <a:xfrm rot="16200000">
            <a:off x="7053667" y="3637763"/>
            <a:ext cx="352809" cy="86913"/>
          </a:xfrm>
          <a:prstGeom prst="trapezoid">
            <a:avLst>
              <a:gd name="adj" fmla="val 1017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8" r="10967"/>
          <a:stretch/>
        </p:blipFill>
        <p:spPr>
          <a:xfrm>
            <a:off x="6276975" y="88228"/>
            <a:ext cx="5466946" cy="620351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031845"/>
                <a:ext cx="5179695" cy="525989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1" dirty="0" smtClean="0"/>
                  <a:t>Fluid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: Fluid with rigid boundaries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 smtClean="0"/>
                  <a:t>: Fluid </a:t>
                </a:r>
                <a:r>
                  <a:rPr lang="en-US" dirty="0" smtClean="0"/>
                  <a:t>with r</a:t>
                </a:r>
                <a:r>
                  <a:rPr lang="en-US" dirty="0" smtClean="0"/>
                  <a:t>igid-transparent boundaries</a:t>
                </a:r>
                <a:endParaRPr lang="en-US" dirty="0" smtClean="0"/>
              </a:p>
              <a:p>
                <a:pPr marL="0" indent="0">
                  <a:buNone/>
                </a:pPr>
                <a:endParaRPr lang="en-US" b="1" dirty="0" smtClean="0"/>
              </a:p>
              <a:p>
                <a:pPr marL="0" indent="0">
                  <a:buNone/>
                </a:pPr>
                <a:r>
                  <a:rPr lang="en-US" b="1" dirty="0" smtClean="0"/>
                  <a:t>Rigid </a:t>
                </a:r>
                <a:r>
                  <a:rPr lang="en-US" b="1" dirty="0" smtClean="0"/>
                  <a:t>Porous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Coupled with rigid boundaries</a:t>
                </a: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smtClean="0"/>
                  <a:t>Coupled with rigid-transparent boundaries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b="1" dirty="0" err="1" smtClean="0"/>
                  <a:t>Poro</a:t>
                </a:r>
                <a:r>
                  <a:rPr lang="en-US" b="1" dirty="0" smtClean="0"/>
                  <a:t>-Elastic Models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:r>
                  <a:rPr lang="en-US" dirty="0" smtClean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 smtClean="0"/>
                  <a:t>low frequency </a:t>
                </a:r>
                <a:r>
                  <a:rPr lang="en-US" dirty="0" err="1" smtClean="0"/>
                  <a:t>aprox</a:t>
                </a:r>
                <a:r>
                  <a:rPr lang="en-US" dirty="0" smtClean="0"/>
                  <a:t>. on porous</a:t>
                </a:r>
              </a:p>
              <a:p>
                <a:pPr marL="0" indent="0">
                  <a:buNone/>
                </a:pPr>
                <a:r>
                  <a:rPr lang="es-ES" dirty="0" smtClean="0">
                    <a:ea typeface="Cambria Math" panose="02040503050406030204" pitchFamily="18" charset="0"/>
                  </a:rPr>
                  <a:t>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𝒫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dirty="0"/>
                  <a:t>: </a:t>
                </a:r>
                <a:r>
                  <a:rPr lang="en-US" dirty="0" err="1" smtClean="0"/>
                  <a:t>Umnova's</a:t>
                </a:r>
                <a:r>
                  <a:rPr lang="en-US" dirty="0" smtClean="0"/>
                  <a:t> </a:t>
                </a:r>
                <a:r>
                  <a:rPr lang="en-US" dirty="0" smtClean="0"/>
                  <a:t>low frequency </a:t>
                </a:r>
                <a:r>
                  <a:rPr lang="en-US" dirty="0" err="1" smtClean="0"/>
                  <a:t>aprox</a:t>
                </a:r>
                <a:r>
                  <a:rPr lang="en-US" dirty="0" smtClean="0"/>
                  <a:t>. Coupled</a:t>
                </a:r>
              </a:p>
            </p:txBody>
          </p:sp>
        </mc:Choice>
        <mc:Fallback>
          <p:sp>
            <p:nvSpPr>
              <p:cNvPr id="3" name="Marcador de conteni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031845"/>
                <a:ext cx="5179695" cy="5259897"/>
              </a:xfrm>
              <a:blipFill>
                <a:blip r:embed="rId4"/>
                <a:stretch>
                  <a:fillRect l="-2941" t="-1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7825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Differential Formulation</a:t>
            </a:r>
            <a:br>
              <a:rPr lang="en-US" dirty="0" smtClean="0"/>
            </a:br>
            <a:r>
              <a:rPr lang="en-US" sz="2800" dirty="0" smtClean="0"/>
              <a:t>Fluid – Rigid Porous Coupled Model</a:t>
            </a:r>
            <a:endParaRPr lang="en-US" sz="32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8</a:t>
            </a:fld>
            <a:endParaRPr lang="es-ES"/>
          </a:p>
        </p:txBody>
      </p:sp>
      <p:sp>
        <p:nvSpPr>
          <p:cNvPr id="268" name="Rectángulo redondeado 267"/>
          <p:cNvSpPr/>
          <p:nvPr/>
        </p:nvSpPr>
        <p:spPr>
          <a:xfrm>
            <a:off x="1423987" y="1451978"/>
            <a:ext cx="9731691" cy="1224547"/>
          </a:xfrm>
          <a:prstGeom prst="roundRect">
            <a:avLst>
              <a:gd name="adj" fmla="val 7221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Interior domain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69" name="Rectángulo redondeado 268"/>
          <p:cNvSpPr/>
          <p:nvPr/>
        </p:nvSpPr>
        <p:spPr>
          <a:xfrm>
            <a:off x="1423988" y="2676525"/>
            <a:ext cx="9731690" cy="1177926"/>
          </a:xfrm>
          <a:prstGeom prst="roundRect">
            <a:avLst>
              <a:gd name="adj" fmla="val 7221"/>
            </a:avLst>
          </a:prstGeom>
          <a:solidFill>
            <a:srgbClr val="F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Coupling boundary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271" name="Rectángulo redondeado 270"/>
          <p:cNvSpPr/>
          <p:nvPr/>
        </p:nvSpPr>
        <p:spPr>
          <a:xfrm>
            <a:off x="1423988" y="3854451"/>
            <a:ext cx="9731690" cy="2011945"/>
          </a:xfrm>
          <a:prstGeom prst="roundRect">
            <a:avLst>
              <a:gd name="adj" fmla="val 3968"/>
            </a:avLst>
          </a:prstGeom>
          <a:solidFill>
            <a:srgbClr val="CCFF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Exterior boundaries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273" name="Conector recto 272"/>
          <p:cNvCxnSpPr/>
          <p:nvPr/>
        </p:nvCxnSpPr>
        <p:spPr>
          <a:xfrm>
            <a:off x="3433864" y="2003898"/>
            <a:ext cx="4335028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onector recto 274"/>
          <p:cNvCxnSpPr/>
          <p:nvPr/>
        </p:nvCxnSpPr>
        <p:spPr>
          <a:xfrm>
            <a:off x="1517515" y="2003898"/>
            <a:ext cx="1183267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Conector recto 277"/>
          <p:cNvCxnSpPr/>
          <p:nvPr/>
        </p:nvCxnSpPr>
        <p:spPr>
          <a:xfrm>
            <a:off x="1517515" y="4231822"/>
            <a:ext cx="6251377" cy="0"/>
          </a:xfrm>
          <a:prstGeom prst="line">
            <a:avLst/>
          </a:prstGeom>
          <a:ln>
            <a:solidFill>
              <a:srgbClr val="69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3" name="Imagen 2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80" y="1521435"/>
            <a:ext cx="6652350" cy="4275505"/>
          </a:xfrm>
          <a:prstGeom prst="rect">
            <a:avLst/>
          </a:prstGeom>
        </p:spPr>
      </p:pic>
      <p:pic>
        <p:nvPicPr>
          <p:cNvPr id="283" name="Imagen 28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0" y="148082"/>
            <a:ext cx="4364353" cy="73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43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Differential Formulation</a:t>
            </a:r>
            <a:br>
              <a:rPr lang="en-US" dirty="0" smtClean="0"/>
            </a:br>
            <a:r>
              <a:rPr lang="en-US" sz="2800" dirty="0" smtClean="0"/>
              <a:t>Fluid – Rigid Porous Coupled Model</a:t>
            </a:r>
            <a:endParaRPr lang="en-US" sz="3200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5F9700-D409-4A8E-B7F5-32DB041C1B4F}" type="slidenum">
              <a:rPr lang="es-ES" smtClean="0"/>
              <a:t>9</a:t>
            </a:fld>
            <a:endParaRPr lang="es-ES"/>
          </a:p>
        </p:txBody>
      </p:sp>
      <p:sp>
        <p:nvSpPr>
          <p:cNvPr id="10" name="Rectángulo redondeado 9"/>
          <p:cNvSpPr/>
          <p:nvPr/>
        </p:nvSpPr>
        <p:spPr>
          <a:xfrm>
            <a:off x="1423987" y="2220783"/>
            <a:ext cx="9731691" cy="1319568"/>
          </a:xfrm>
          <a:prstGeom prst="roundRect">
            <a:avLst>
              <a:gd name="adj" fmla="val 7221"/>
            </a:avLst>
          </a:prstGeom>
          <a:solidFill>
            <a:srgbClr val="99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Interior domain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Rectángulo redondeado 10"/>
          <p:cNvSpPr/>
          <p:nvPr/>
        </p:nvSpPr>
        <p:spPr>
          <a:xfrm>
            <a:off x="1423988" y="3540352"/>
            <a:ext cx="9731690" cy="1176791"/>
          </a:xfrm>
          <a:prstGeom prst="roundRect">
            <a:avLst>
              <a:gd name="adj" fmla="val 7221"/>
            </a:avLst>
          </a:prstGeom>
          <a:solidFill>
            <a:srgbClr val="FFBF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Coupling boundary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Rectángulo redondeado 11"/>
          <p:cNvSpPr/>
          <p:nvPr/>
        </p:nvSpPr>
        <p:spPr>
          <a:xfrm>
            <a:off x="1423988" y="4717144"/>
            <a:ext cx="9731690" cy="1247321"/>
          </a:xfrm>
          <a:prstGeom prst="roundRect">
            <a:avLst>
              <a:gd name="adj" fmla="val 7867"/>
            </a:avLst>
          </a:prstGeom>
          <a:solidFill>
            <a:srgbClr val="CCFF9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 smtClean="0">
                <a:solidFill>
                  <a:schemeClr val="tx1"/>
                </a:solidFill>
              </a:rPr>
              <a:t>Exterior boundaries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13" name="Conector recto 12"/>
          <p:cNvCxnSpPr/>
          <p:nvPr/>
        </p:nvCxnSpPr>
        <p:spPr>
          <a:xfrm>
            <a:off x="3543300" y="2813977"/>
            <a:ext cx="4225592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1517515" y="2813977"/>
            <a:ext cx="1289185" cy="0"/>
          </a:xfrm>
          <a:prstGeom prst="line">
            <a:avLst/>
          </a:prstGeom>
          <a:ln>
            <a:solidFill>
              <a:srgbClr val="2D9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3454400" y="5204280"/>
            <a:ext cx="4314492" cy="0"/>
          </a:xfrm>
          <a:prstGeom prst="line">
            <a:avLst/>
          </a:prstGeom>
          <a:ln>
            <a:solidFill>
              <a:srgbClr val="69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1517515" y="5206095"/>
            <a:ext cx="1124085" cy="0"/>
          </a:xfrm>
          <a:prstGeom prst="line">
            <a:avLst/>
          </a:prstGeom>
          <a:ln>
            <a:solidFill>
              <a:srgbClr val="69D2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Imagen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130" y="148082"/>
            <a:ext cx="4364353" cy="73788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279" y="2253051"/>
            <a:ext cx="7020561" cy="3644040"/>
          </a:xfrm>
          <a:prstGeom prst="rect">
            <a:avLst/>
          </a:prstGeom>
        </p:spPr>
      </p:pic>
      <p:pic>
        <p:nvPicPr>
          <p:cNvPr id="30" name="Imagen 2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21" y="1457971"/>
            <a:ext cx="1195387" cy="32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1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TFM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Personalizado 3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TFM" id="{F9663131-2875-49BE-91EF-353A88E01F6F}" vid="{179D6474-3459-4DA0-A207-E9F30FCB668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TemaTFM</Template>
  <TotalTime>12920</TotalTime>
  <Words>1957</Words>
  <Application>Microsoft Office PowerPoint</Application>
  <PresentationFormat>Panorámica</PresentationFormat>
  <Paragraphs>627</Paragraphs>
  <Slides>38</Slides>
  <Notes>29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38</vt:i4>
      </vt:variant>
    </vt:vector>
  </HeadingPairs>
  <TitlesOfParts>
    <vt:vector size="43" baseType="lpstr">
      <vt:lpstr>Arial</vt:lpstr>
      <vt:lpstr>Calibri</vt:lpstr>
      <vt:lpstr>Cambria Math</vt:lpstr>
      <vt:lpstr>Times New Roman</vt:lpstr>
      <vt:lpstr>TemaTFM</vt:lpstr>
      <vt:lpstr>Acoustic characterization of absorbing materials using dynamic mode decomposition techniques</vt:lpstr>
      <vt:lpstr>Companies Involved</vt:lpstr>
      <vt:lpstr>Introduction</vt:lpstr>
      <vt:lpstr>Introduction</vt:lpstr>
      <vt:lpstr>Motivation of the Physical Setting</vt:lpstr>
      <vt:lpstr>Used Models</vt:lpstr>
      <vt:lpstr>Used Models</vt:lpstr>
      <vt:lpstr>Differential Formulation Fluid – Rigid Porous Coupled Model</vt:lpstr>
      <vt:lpstr>Differential Formulation Fluid – Rigid Porous Coupled Model</vt:lpstr>
      <vt:lpstr>Variational Formulation Fluid – Rigid Porous Coupled Model</vt:lpstr>
      <vt:lpstr>Discretization Algorithms Finite Element Method</vt:lpstr>
      <vt:lpstr>Discretization Algorithms Newmark-Beta Method</vt:lpstr>
      <vt:lpstr>Reduced Order Methods Singular Value Decomposition</vt:lpstr>
      <vt:lpstr>Reduced Order Methods Dynamic Mode Decomposition</vt:lpstr>
      <vt:lpstr>Software</vt:lpstr>
      <vt:lpstr>Test Cases</vt:lpstr>
      <vt:lpstr>Test Cases</vt:lpstr>
      <vt:lpstr>Harmonic Solution</vt:lpstr>
      <vt:lpstr>Harmonic Solution</vt:lpstr>
      <vt:lpstr>Numerical Results</vt:lpstr>
      <vt:lpstr>Numerical Results</vt:lpstr>
      <vt:lpstr>Harmonic Waves</vt:lpstr>
      <vt:lpstr>Periodic Impulses</vt:lpstr>
      <vt:lpstr>Non-Periodic Impulses</vt:lpstr>
      <vt:lpstr>Other approaches</vt:lpstr>
      <vt:lpstr>Summary</vt:lpstr>
      <vt:lpstr>Next Steps</vt:lpstr>
      <vt:lpstr>Thank you</vt:lpstr>
      <vt:lpstr>Differential Formulation Umnova’s Porous Low Frequency Approx.</vt:lpstr>
      <vt:lpstr>Variational Formulation Umnova’s Porous Low Frequency Approx.</vt:lpstr>
      <vt:lpstr>Umnova 2008 Comparison</vt:lpstr>
      <vt:lpstr>Method’s Order</vt:lpstr>
      <vt:lpstr>d’Alembert’s Solution</vt:lpstr>
      <vt:lpstr>Used Models</vt:lpstr>
      <vt:lpstr>Used Models</vt:lpstr>
      <vt:lpstr>Test Cases</vt:lpstr>
      <vt:lpstr>Test Cases</vt:lpstr>
      <vt:lpstr>Differential Formulation Fluid – Rigid Porous Coupled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Acoustic characterization of absorbing materials using dynamic mode decomposition techniques</dc:title>
  <dc:creator>Gonzalo</dc:creator>
  <cp:lastModifiedBy>Gonzalo</cp:lastModifiedBy>
  <cp:revision>120</cp:revision>
  <dcterms:created xsi:type="dcterms:W3CDTF">2020-07-03T11:53:01Z</dcterms:created>
  <dcterms:modified xsi:type="dcterms:W3CDTF">2020-07-19T10:52:33Z</dcterms:modified>
</cp:coreProperties>
</file>